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73" r:id="rId2"/>
    <p:sldId id="274" r:id="rId3"/>
    <p:sldId id="275"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2B99F-63FF-4904-971C-AD7DA5D18803}" type="datetimeFigureOut">
              <a:rPr lang="en-US" smtClean="0"/>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23DC7-EA55-4F46-9554-4FD4FB2649CE}" type="slidenum">
              <a:rPr lang="en-US" smtClean="0"/>
              <a:t>‹#›</a:t>
            </a:fld>
            <a:endParaRPr lang="en-US"/>
          </a:p>
        </p:txBody>
      </p:sp>
    </p:spTree>
    <p:extLst>
      <p:ext uri="{BB962C8B-B14F-4D97-AF65-F5344CB8AC3E}">
        <p14:creationId xmlns:p14="http://schemas.microsoft.com/office/powerpoint/2010/main" val="723584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AAB4CE-0866-4C2A-8E41-DE42C2E6A04F}" type="slidenum">
              <a:rPr lang="en-US" smtClean="0"/>
              <a:t>12</a:t>
            </a:fld>
            <a:endParaRPr lang="en-US"/>
          </a:p>
        </p:txBody>
      </p:sp>
    </p:spTree>
    <p:extLst>
      <p:ext uri="{BB962C8B-B14F-4D97-AF65-F5344CB8AC3E}">
        <p14:creationId xmlns:p14="http://schemas.microsoft.com/office/powerpoint/2010/main" val="932729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018EFB-953B-4660-80DA-88EC33DD7C88}" type="datetimeFigureOut">
              <a:rPr lang="en-US" smtClean="0">
                <a:solidFill>
                  <a:prstClr val="black">
                    <a:tint val="75000"/>
                  </a:prstClr>
                </a:solidFill>
              </a:rPr>
              <a:pPr/>
              <a:t>7/21/2023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FCE540-1F58-4B93-946B-9CAD4CACA2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1077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018EFB-953B-4660-80DA-88EC33DD7C88}" type="datetimeFigureOut">
              <a:rPr lang="en-US" smtClean="0">
                <a:solidFill>
                  <a:prstClr val="black">
                    <a:tint val="75000"/>
                  </a:prstClr>
                </a:solidFill>
              </a:rPr>
              <a:pPr/>
              <a:t>7/21/2023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FCE540-1F58-4B93-946B-9CAD4CACA2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2734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018EFB-953B-4660-80DA-88EC33DD7C88}" type="datetimeFigureOut">
              <a:rPr lang="en-US" smtClean="0">
                <a:solidFill>
                  <a:prstClr val="black">
                    <a:tint val="75000"/>
                  </a:prstClr>
                </a:solidFill>
              </a:rPr>
              <a:pPr/>
              <a:t>7/21/2023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FCE540-1F58-4B93-946B-9CAD4CACA2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1991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018EFB-953B-4660-80DA-88EC33DD7C88}" type="datetimeFigureOut">
              <a:rPr lang="en-US" smtClean="0">
                <a:solidFill>
                  <a:prstClr val="black">
                    <a:tint val="75000"/>
                  </a:prstClr>
                </a:solidFill>
              </a:rPr>
              <a:pPr/>
              <a:t>7/21/2023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FCE540-1F58-4B93-946B-9CAD4CACA2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7471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018EFB-953B-4660-80DA-88EC33DD7C88}" type="datetimeFigureOut">
              <a:rPr lang="en-US" smtClean="0">
                <a:solidFill>
                  <a:prstClr val="black">
                    <a:tint val="75000"/>
                  </a:prstClr>
                </a:solidFill>
              </a:rPr>
              <a:pPr/>
              <a:t>7/21/2023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FCE540-1F58-4B93-946B-9CAD4CACA2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0542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018EFB-953B-4660-80DA-88EC33DD7C88}" type="datetimeFigureOut">
              <a:rPr lang="en-US" smtClean="0">
                <a:solidFill>
                  <a:prstClr val="black">
                    <a:tint val="75000"/>
                  </a:prstClr>
                </a:solidFill>
              </a:rPr>
              <a:pPr/>
              <a:t>7/21/2023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1FCE540-1F58-4B93-946B-9CAD4CACA2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6286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018EFB-953B-4660-80DA-88EC33DD7C88}" type="datetimeFigureOut">
              <a:rPr lang="en-US" smtClean="0">
                <a:solidFill>
                  <a:prstClr val="black">
                    <a:tint val="75000"/>
                  </a:prstClr>
                </a:solidFill>
              </a:rPr>
              <a:pPr/>
              <a:t>7/21/2023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1FCE540-1F58-4B93-946B-9CAD4CACA2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2440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018EFB-953B-4660-80DA-88EC33DD7C88}" type="datetimeFigureOut">
              <a:rPr lang="en-US" smtClean="0">
                <a:solidFill>
                  <a:prstClr val="black">
                    <a:tint val="75000"/>
                  </a:prstClr>
                </a:solidFill>
              </a:rPr>
              <a:pPr/>
              <a:t>7/21/2023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1FCE540-1F58-4B93-946B-9CAD4CACA2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0830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018EFB-953B-4660-80DA-88EC33DD7C88}" type="datetimeFigureOut">
              <a:rPr lang="en-US" smtClean="0">
                <a:solidFill>
                  <a:prstClr val="black">
                    <a:tint val="75000"/>
                  </a:prstClr>
                </a:solidFill>
              </a:rPr>
              <a:pPr/>
              <a:t>7/21/2023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1FCE540-1F58-4B93-946B-9CAD4CACA2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4071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018EFB-953B-4660-80DA-88EC33DD7C88}" type="datetimeFigureOut">
              <a:rPr lang="en-US" smtClean="0">
                <a:solidFill>
                  <a:prstClr val="black">
                    <a:tint val="75000"/>
                  </a:prstClr>
                </a:solidFill>
              </a:rPr>
              <a:pPr/>
              <a:t>7/21/2023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1FCE540-1F58-4B93-946B-9CAD4CACA2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0966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018EFB-953B-4660-80DA-88EC33DD7C88}" type="datetimeFigureOut">
              <a:rPr lang="en-US" smtClean="0">
                <a:solidFill>
                  <a:prstClr val="black">
                    <a:tint val="75000"/>
                  </a:prstClr>
                </a:solidFill>
              </a:rPr>
              <a:pPr/>
              <a:t>7/21/2023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1FCE540-1F58-4B93-946B-9CAD4CACA2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532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18EFB-953B-4660-80DA-88EC33DD7C88}" type="datetimeFigureOut">
              <a:rPr lang="en-US" smtClean="0">
                <a:solidFill>
                  <a:prstClr val="black">
                    <a:tint val="75000"/>
                  </a:prstClr>
                </a:solidFill>
              </a:rPr>
              <a:pPr/>
              <a:t>7/21/2023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CE540-1F58-4B93-946B-9CAD4CACA2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9501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9.xml"/><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jpeg"/></Relationships>
</file>

<file path=ppt/slides/_rels/slide25.xml.rels><?xml version="1.0" encoding="UTF-8" standalone="yes"?>
<Relationships xmlns="http://schemas.openxmlformats.org/package/2006/relationships"><Relationship Id="rId8" Type="http://schemas.openxmlformats.org/officeDocument/2006/relationships/image" Target="cid:ED732385-FCCE-480D-9A12-C579EF7BEF3B" TargetMode="External"/><Relationship Id="rId3" Type="http://schemas.openxmlformats.org/officeDocument/2006/relationships/image" Target="../media/image92.jpeg"/><Relationship Id="rId7" Type="http://schemas.openxmlformats.org/officeDocument/2006/relationships/image" Target="../media/image95.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cid:23ECA1D0-7FCC-476F-A760-DFB17ED78A37" TargetMode="External"/><Relationship Id="rId5" Type="http://schemas.openxmlformats.org/officeDocument/2006/relationships/image" Target="../media/image94.jpeg"/><Relationship Id="rId10" Type="http://schemas.openxmlformats.org/officeDocument/2006/relationships/image" Target="cid:39C2C43D-F363-46F2-A9FC-4622E10B2196" TargetMode="External"/><Relationship Id="rId4" Type="http://schemas.openxmlformats.org/officeDocument/2006/relationships/image" Target="../media/image93.jpeg"/><Relationship Id="rId9" Type="http://schemas.openxmlformats.org/officeDocument/2006/relationships/image" Target="../media/image96.jpe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4.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103.jpeg"/><Relationship Id="rId4" Type="http://schemas.openxmlformats.org/officeDocument/2006/relationships/image" Target="../media/image102.jpeg"/></Relationships>
</file>

<file path=ppt/slides/_rels/slide28.xml.rels><?xml version="1.0" encoding="UTF-8" standalone="yes"?>
<Relationships xmlns="http://schemas.openxmlformats.org/package/2006/relationships"><Relationship Id="rId8" Type="http://schemas.openxmlformats.org/officeDocument/2006/relationships/image" Target="cid:DD5C0BF3-AC57-45FB-AB35-495B5F0CA952" TargetMode="External"/><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image" Target="../media/image105.png"/><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jpeg"/><Relationship Id="rId7" Type="http://schemas.openxmlformats.org/officeDocument/2006/relationships/image" Target="cid:6C5DCDF7-531C-46FD-AB6F-9734DC2FB37F" TargetMode="Externa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cid:BA8DB1AC-FBEE-48FB-8EC1-A7E6F6AE637A" TargetMode="External"/><Relationship Id="rId4" Type="http://schemas.openxmlformats.org/officeDocument/2006/relationships/image" Target="../media/image17.jpeg"/><Relationship Id="rId9" Type="http://schemas.openxmlformats.org/officeDocument/2006/relationships/image" Target="cid:2F653E80-80DE-48A5-8CB7-87520B50A84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605" y="777923"/>
            <a:ext cx="5738433" cy="450376"/>
          </a:xfrm>
        </p:spPr>
        <p:txBody>
          <a:bodyPr>
            <a:normAutofit fontScale="90000"/>
          </a:bodyPr>
          <a:lstStyle/>
          <a:p>
            <a:r>
              <a:rPr lang="en-GB" sz="2400" b="1" dirty="0" smtClean="0"/>
              <a:t>Health : Community Health Centre ( CHC)</a:t>
            </a:r>
            <a:r>
              <a:rPr lang="en-GB" dirty="0" smtClean="0"/>
              <a:t>	</a:t>
            </a:r>
            <a:br>
              <a:rPr lang="en-GB" dirty="0" smtClean="0"/>
            </a:b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7274260" y="150127"/>
            <a:ext cx="4749417" cy="3276021"/>
          </a:xfrm>
        </p:spPr>
      </p:pic>
      <p:sp>
        <p:nvSpPr>
          <p:cNvPr id="4" name="Text Placeholder 3"/>
          <p:cNvSpPr>
            <a:spLocks noGrp="1"/>
          </p:cNvSpPr>
          <p:nvPr>
            <p:ph type="body" sz="half" idx="2"/>
          </p:nvPr>
        </p:nvSpPr>
        <p:spPr>
          <a:xfrm>
            <a:off x="287051" y="975816"/>
            <a:ext cx="6500115" cy="4690398"/>
          </a:xfrm>
        </p:spPr>
        <p:txBody>
          <a:bodyPr/>
          <a:lstStyle/>
          <a:p>
            <a:pPr marL="285750" indent="-285750" algn="just">
              <a:buFont typeface="Wingdings" panose="05000000000000000000" pitchFamily="2" charset="2"/>
              <a:buChar char="ü"/>
            </a:pPr>
            <a:r>
              <a:rPr lang="en-GB" sz="2000" dirty="0"/>
              <a:t>Community Health Centre renovation and up gradation with all the modern facilities in </a:t>
            </a:r>
            <a:r>
              <a:rPr lang="en-GB" sz="2000" dirty="0" err="1"/>
              <a:t>Taparian</a:t>
            </a:r>
            <a:r>
              <a:rPr lang="en-GB" sz="2000" dirty="0"/>
              <a:t> Village</a:t>
            </a:r>
            <a:r>
              <a:rPr lang="en-GB" sz="2000" dirty="0" smtClean="0"/>
              <a:t>.- It is now Smoothly running and continuous support is being provided from our side.</a:t>
            </a:r>
            <a:endParaRPr lang="en-GB" sz="2000" dirty="0"/>
          </a:p>
          <a:p>
            <a:pPr marL="285750" indent="-285750" algn="just">
              <a:buFont typeface="Wingdings" panose="05000000000000000000" pitchFamily="2" charset="2"/>
              <a:buChar char="ü"/>
            </a:pPr>
            <a:endParaRPr lang="en-GB" sz="2000" dirty="0"/>
          </a:p>
          <a:p>
            <a:pPr marL="285750" indent="-285750" algn="just">
              <a:buFont typeface="Wingdings" panose="05000000000000000000" pitchFamily="2" charset="2"/>
              <a:buChar char="ü"/>
            </a:pPr>
            <a:r>
              <a:rPr lang="en-GB" sz="2000" dirty="0" smtClean="0">
                <a:solidFill>
                  <a:schemeClr val="bg1"/>
                </a:solidFill>
              </a:rPr>
              <a:t>Hygiene</a:t>
            </a:r>
            <a:r>
              <a:rPr lang="en-GB" sz="2000" dirty="0">
                <a:solidFill>
                  <a:schemeClr val="bg1"/>
                </a:solidFill>
              </a:rPr>
              <a:t>.</a:t>
            </a:r>
          </a:p>
          <a:p>
            <a:pPr algn="just"/>
            <a:r>
              <a:rPr lang="en-GB" sz="2000" dirty="0" smtClean="0"/>
              <a:t>Patient Footfalls at CHC – </a:t>
            </a:r>
            <a:r>
              <a:rPr lang="en-GB" sz="2000" dirty="0" smtClean="0"/>
              <a:t>40 / Day </a:t>
            </a:r>
            <a:endParaRPr lang="en-GB" sz="2000" dirty="0" smtClean="0"/>
          </a:p>
          <a:p>
            <a:pPr algn="just"/>
            <a:endParaRPr lang="en-GB" dirty="0" smtClean="0"/>
          </a:p>
          <a:p>
            <a:pPr algn="just"/>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4260" y="3696236"/>
            <a:ext cx="4749417" cy="2832663"/>
          </a:xfrm>
          <a:prstGeom prst="rect">
            <a:avLst/>
          </a:prstGeom>
        </p:spPr>
      </p:pic>
    </p:spTree>
    <p:extLst>
      <p:ext uri="{BB962C8B-B14F-4D97-AF65-F5344CB8AC3E}">
        <p14:creationId xmlns:p14="http://schemas.microsoft.com/office/powerpoint/2010/main" val="180675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3728" y="859395"/>
            <a:ext cx="3365593" cy="252419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5172" y="968577"/>
            <a:ext cx="3621206" cy="241501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479" y="3534567"/>
            <a:ext cx="3117952" cy="215698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4782" y="3492771"/>
            <a:ext cx="3365593" cy="224058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859" y="859395"/>
            <a:ext cx="3220018" cy="25241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4726" y="3492771"/>
            <a:ext cx="2442098" cy="2240580"/>
          </a:xfrm>
          <a:prstGeom prst="rect">
            <a:avLst/>
          </a:prstGeom>
        </p:spPr>
      </p:pic>
    </p:spTree>
    <p:extLst>
      <p:ext uri="{BB962C8B-B14F-4D97-AF65-F5344CB8AC3E}">
        <p14:creationId xmlns:p14="http://schemas.microsoft.com/office/powerpoint/2010/main" val="2347991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609" y="648259"/>
            <a:ext cx="6270696" cy="348018"/>
          </a:xfrm>
        </p:spPr>
        <p:txBody>
          <a:bodyPr>
            <a:normAutofit fontScale="90000"/>
          </a:bodyPr>
          <a:lstStyle/>
          <a:p>
            <a:r>
              <a:rPr lang="en-GB" sz="2800" b="1" dirty="0" smtClean="0"/>
              <a:t/>
            </a:r>
            <a:br>
              <a:rPr lang="en-GB" sz="2800" b="1" dirty="0" smtClean="0"/>
            </a:br>
            <a:r>
              <a:rPr lang="en-GB" sz="2800" b="1" dirty="0" smtClean="0"/>
              <a:t/>
            </a:r>
            <a:br>
              <a:rPr lang="en-GB" sz="2800" b="1" dirty="0" smtClean="0"/>
            </a:br>
            <a:r>
              <a:rPr lang="en-GB" sz="2800" b="1" dirty="0"/>
              <a:t/>
            </a:r>
            <a:br>
              <a:rPr lang="en-GB" sz="2800" b="1" dirty="0"/>
            </a:br>
            <a:r>
              <a:rPr lang="en-GB" sz="2200" b="1" dirty="0" smtClean="0"/>
              <a:t>LIVELIHOOD</a:t>
            </a:r>
            <a:r>
              <a:rPr lang="en-GB" sz="2800" b="1" dirty="0" smtClean="0"/>
              <a:t> </a:t>
            </a:r>
            <a:r>
              <a:rPr lang="en-GB" sz="2800" b="1" dirty="0"/>
              <a:t>Support – Goat Rearing Project</a:t>
            </a:r>
            <a:r>
              <a:rPr lang="en-US" sz="2800" b="1" dirty="0"/>
              <a:t/>
            </a:r>
            <a:br>
              <a:rPr lang="en-US" sz="2800" b="1" dirty="0"/>
            </a:br>
            <a:endParaRPr lang="en-US" sz="2800" dirty="0"/>
          </a:p>
        </p:txBody>
      </p:sp>
      <p:sp>
        <p:nvSpPr>
          <p:cNvPr id="4" name="Text Placeholder 3"/>
          <p:cNvSpPr>
            <a:spLocks noGrp="1"/>
          </p:cNvSpPr>
          <p:nvPr>
            <p:ph type="body" sz="half" idx="2"/>
          </p:nvPr>
        </p:nvSpPr>
        <p:spPr>
          <a:xfrm>
            <a:off x="873063" y="1279324"/>
            <a:ext cx="6270696" cy="1262428"/>
          </a:xfrm>
        </p:spPr>
        <p:txBody>
          <a:bodyPr>
            <a:normAutofit/>
          </a:bodyPr>
          <a:lstStyle/>
          <a:p>
            <a:pPr algn="just"/>
            <a:r>
              <a:rPr lang="en-GB" sz="2000" dirty="0" err="1" smtClean="0"/>
              <a:t>Sirohi</a:t>
            </a:r>
            <a:r>
              <a:rPr lang="en-GB" sz="2000" dirty="0" smtClean="0"/>
              <a:t> </a:t>
            </a:r>
            <a:r>
              <a:rPr lang="en-GB" sz="2000" dirty="0"/>
              <a:t>breed of goats </a:t>
            </a:r>
            <a:r>
              <a:rPr lang="en-GB" sz="2000" dirty="0" smtClean="0"/>
              <a:t> </a:t>
            </a:r>
            <a:r>
              <a:rPr lang="en-GB" sz="2000" dirty="0"/>
              <a:t>distributed to the poor and needy families of </a:t>
            </a:r>
            <a:r>
              <a:rPr lang="en-GB" sz="2000" dirty="0" err="1"/>
              <a:t>Chattarpur</a:t>
            </a:r>
            <a:r>
              <a:rPr lang="en-GB" sz="2000" dirty="0"/>
              <a:t> project location. By Goat rearing these families could earn their </a:t>
            </a:r>
            <a:r>
              <a:rPr lang="en-GB" sz="2000" dirty="0" smtClean="0"/>
              <a:t>livelihood.</a:t>
            </a:r>
          </a:p>
          <a:p>
            <a:pPr algn="just"/>
            <a:endParaRPr lang="en-GB" sz="2000" dirty="0"/>
          </a:p>
          <a:p>
            <a:pPr algn="just"/>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7697336" y="122009"/>
            <a:ext cx="4081132" cy="322249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179" y="3480177"/>
            <a:ext cx="4139289" cy="3104467"/>
          </a:xfrm>
          <a:prstGeom prst="rect">
            <a:avLst/>
          </a:prstGeom>
        </p:spPr>
      </p:pic>
      <p:graphicFrame>
        <p:nvGraphicFramePr>
          <p:cNvPr id="8" name="Table 7"/>
          <p:cNvGraphicFramePr>
            <a:graphicFrameLocks noGrp="1"/>
          </p:cNvGraphicFramePr>
          <p:nvPr>
            <p:extLst/>
          </p:nvPr>
        </p:nvGraphicFramePr>
        <p:xfrm>
          <a:off x="869707" y="2900109"/>
          <a:ext cx="6243852" cy="1160136"/>
        </p:xfrm>
        <a:graphic>
          <a:graphicData uri="http://schemas.openxmlformats.org/drawingml/2006/table">
            <a:tbl>
              <a:tblPr>
                <a:tableStyleId>{5940675A-B579-460E-94D1-54222C63F5DA}</a:tableStyleId>
              </a:tblPr>
              <a:tblGrid>
                <a:gridCol w="2081284"/>
                <a:gridCol w="2081284"/>
                <a:gridCol w="2081284"/>
              </a:tblGrid>
              <a:tr h="242823">
                <a:tc>
                  <a:txBody>
                    <a:bodyPr/>
                    <a:lstStyle/>
                    <a:p>
                      <a:pPr algn="ctr" fontAlgn="b"/>
                      <a:r>
                        <a:rPr lang="en-US" sz="1800" u="none" strike="noStrike" dirty="0">
                          <a:effectLst/>
                        </a:rPr>
                        <a:t>Year</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Goats</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Families</a:t>
                      </a:r>
                      <a:endParaRPr lang="en-US" sz="1800" b="1" i="0" u="none" strike="noStrike" dirty="0">
                        <a:solidFill>
                          <a:srgbClr val="000000"/>
                        </a:solidFill>
                        <a:effectLst/>
                        <a:latin typeface="Calibri" panose="020F0502020204030204" pitchFamily="34" charset="0"/>
                      </a:endParaRPr>
                    </a:p>
                  </a:txBody>
                  <a:tcPr marL="9525" marR="9525" marT="9525" marB="0" anchor="b"/>
                </a:tc>
              </a:tr>
              <a:tr h="292097">
                <a:tc>
                  <a:txBody>
                    <a:bodyPr/>
                    <a:lstStyle/>
                    <a:p>
                      <a:pPr algn="ctr" fontAlgn="b"/>
                      <a:r>
                        <a:rPr lang="en-US" sz="1800" u="none" strike="noStrike" dirty="0">
                          <a:effectLst/>
                        </a:rPr>
                        <a:t>2021-22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45</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30</a:t>
                      </a:r>
                      <a:endParaRPr lang="en-US" sz="1800" b="0" i="0" u="none" strike="noStrike" dirty="0">
                        <a:solidFill>
                          <a:srgbClr val="000000"/>
                        </a:solidFill>
                        <a:effectLst/>
                        <a:latin typeface="Calibri" panose="020F0502020204030204" pitchFamily="34" charset="0"/>
                      </a:endParaRPr>
                    </a:p>
                  </a:txBody>
                  <a:tcPr marL="9525" marR="9525" marT="9525" marB="0" anchor="b"/>
                </a:tc>
              </a:tr>
              <a:tr h="292097">
                <a:tc>
                  <a:txBody>
                    <a:bodyPr/>
                    <a:lstStyle/>
                    <a:p>
                      <a:pPr algn="ctr" fontAlgn="b"/>
                      <a:r>
                        <a:rPr lang="en-US" sz="1800" u="none" strike="noStrike">
                          <a:effectLst/>
                        </a:rPr>
                        <a:t>2022-23</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244</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169</a:t>
                      </a:r>
                      <a:endParaRPr lang="en-US" sz="1800" b="0" i="0" u="none" strike="noStrike" dirty="0">
                        <a:solidFill>
                          <a:srgbClr val="000000"/>
                        </a:solidFill>
                        <a:effectLst/>
                        <a:latin typeface="Calibri" panose="020F0502020204030204" pitchFamily="34" charset="0"/>
                      </a:endParaRPr>
                    </a:p>
                  </a:txBody>
                  <a:tcPr marL="9525" marR="9525" marT="9525" marB="0" anchor="b"/>
                </a:tc>
              </a:tr>
              <a:tr h="292097">
                <a:tc>
                  <a:txBody>
                    <a:bodyPr/>
                    <a:lstStyle/>
                    <a:p>
                      <a:pPr algn="ctr" fontAlgn="b"/>
                      <a:r>
                        <a:rPr lang="en-US" sz="1800" u="none" strike="noStrike">
                          <a:effectLst/>
                        </a:rPr>
                        <a:t>Total</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289</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199</a:t>
                      </a:r>
                      <a:endParaRPr lang="en-US" sz="18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1671314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0218" y="4171252"/>
            <a:ext cx="3854911" cy="24235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1673" y="402246"/>
            <a:ext cx="3993456" cy="3769006"/>
          </a:xfrm>
          <a:prstGeom prst="rect">
            <a:avLst/>
          </a:prstGeom>
        </p:spPr>
      </p:pic>
      <p:sp>
        <p:nvSpPr>
          <p:cNvPr id="6" name="Text Placeholder 3"/>
          <p:cNvSpPr txBox="1">
            <a:spLocks/>
          </p:cNvSpPr>
          <p:nvPr/>
        </p:nvSpPr>
        <p:spPr>
          <a:xfrm>
            <a:off x="955441" y="2179495"/>
            <a:ext cx="7218740" cy="34315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ü"/>
            </a:pPr>
            <a:r>
              <a:rPr lang="en-GB" sz="1600" dirty="0" smtClean="0"/>
              <a:t>Beneficiaries : 199</a:t>
            </a:r>
          </a:p>
          <a:p>
            <a:pPr algn="just">
              <a:buFont typeface="Wingdings" panose="05000000000000000000" pitchFamily="2" charset="2"/>
              <a:buChar char="ü"/>
            </a:pPr>
            <a:r>
              <a:rPr lang="en-GB" sz="1600" dirty="0" smtClean="0"/>
              <a:t>Goats : 289</a:t>
            </a:r>
          </a:p>
          <a:p>
            <a:pPr algn="just">
              <a:buFont typeface="Wingdings" panose="05000000000000000000" pitchFamily="2" charset="2"/>
              <a:buChar char="ü"/>
            </a:pPr>
            <a:r>
              <a:rPr lang="en-GB" sz="1600" dirty="0" smtClean="0"/>
              <a:t>Milk for nutrition and consumption : + 40000 </a:t>
            </a:r>
            <a:r>
              <a:rPr lang="en-GB" sz="1600" dirty="0" err="1" smtClean="0"/>
              <a:t>ltr</a:t>
            </a:r>
            <a:r>
              <a:rPr lang="en-GB" sz="1600" dirty="0" smtClean="0"/>
              <a:t> Annual</a:t>
            </a:r>
          </a:p>
          <a:p>
            <a:pPr algn="just">
              <a:buFont typeface="Wingdings" panose="05000000000000000000" pitchFamily="2" charset="2"/>
              <a:buChar char="ü"/>
            </a:pPr>
            <a:r>
              <a:rPr lang="en-GB" sz="1600" dirty="0"/>
              <a:t>A</a:t>
            </a:r>
            <a:r>
              <a:rPr lang="en-GB" sz="1600" dirty="0" smtClean="0"/>
              <a:t>nnual income to be raise  on average of 12000/-  to 15000/- yearly. </a:t>
            </a:r>
          </a:p>
          <a:p>
            <a:pPr algn="just"/>
            <a:endParaRPr lang="en-GB" sz="2000" dirty="0" smtClean="0"/>
          </a:p>
          <a:p>
            <a:pPr algn="just"/>
            <a:endParaRPr lang="en-US" dirty="0"/>
          </a:p>
        </p:txBody>
      </p:sp>
    </p:spTree>
    <p:extLst>
      <p:ext uri="{BB962C8B-B14F-4D97-AF65-F5344CB8AC3E}">
        <p14:creationId xmlns:p14="http://schemas.microsoft.com/office/powerpoint/2010/main" val="2478751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20" y="1138748"/>
            <a:ext cx="4946863" cy="530225"/>
          </a:xfrm>
        </p:spPr>
        <p:txBody>
          <a:bodyPr>
            <a:normAutofit/>
          </a:bodyPr>
          <a:lstStyle/>
          <a:p>
            <a:r>
              <a:rPr lang="en-GB" sz="2800" b="1" dirty="0" smtClean="0"/>
              <a:t>Solar Trap </a:t>
            </a:r>
            <a:endParaRPr lang="en-US" sz="2800" b="1"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8518" r="8518"/>
          <a:stretch>
            <a:fillRect/>
          </a:stretch>
        </p:blipFill>
        <p:spPr>
          <a:xfrm>
            <a:off x="5615366" y="156465"/>
            <a:ext cx="3634119" cy="3025017"/>
          </a:xfrm>
        </p:spPr>
      </p:pic>
      <p:sp>
        <p:nvSpPr>
          <p:cNvPr id="4" name="Text Placeholder 3"/>
          <p:cNvSpPr>
            <a:spLocks noGrp="1"/>
          </p:cNvSpPr>
          <p:nvPr>
            <p:ph type="body" sz="half" idx="2"/>
          </p:nvPr>
        </p:nvSpPr>
        <p:spPr>
          <a:xfrm>
            <a:off x="225639" y="2026693"/>
            <a:ext cx="4343400" cy="2978623"/>
          </a:xfrm>
        </p:spPr>
        <p:txBody>
          <a:bodyPr>
            <a:normAutofit/>
          </a:bodyPr>
          <a:lstStyle/>
          <a:p>
            <a:pPr algn="just"/>
            <a:r>
              <a:rPr lang="en-GB" sz="1800" dirty="0" smtClean="0"/>
              <a:t>Solar Trap is a kind of solar operated machines that save crops from insect attacks, that helps in maintaining crop quality and better crop yields.  </a:t>
            </a:r>
            <a:endParaRPr lang="en-GB" sz="1800" dirty="0"/>
          </a:p>
          <a:p>
            <a:pPr algn="just"/>
            <a:r>
              <a:rPr lang="en-GB" sz="1800" dirty="0" smtClean="0"/>
              <a:t>Number of beneficiaries  – 200</a:t>
            </a:r>
          </a:p>
          <a:p>
            <a:pPr algn="just"/>
            <a:endParaRPr lang="en-GB" sz="1800" dirty="0"/>
          </a:p>
          <a:p>
            <a:pPr algn="just"/>
            <a:r>
              <a:rPr lang="en-GB" sz="1800" dirty="0" smtClean="0"/>
              <a:t>Feedback received from farmers that almost 40-50 % of insect attacks has been decreased due to the use of this trap. </a:t>
            </a:r>
            <a:endParaRPr lang="en-US" sz="18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4045"/>
          <a:stretch/>
        </p:blipFill>
        <p:spPr>
          <a:xfrm>
            <a:off x="9387526" y="164485"/>
            <a:ext cx="2625488" cy="300897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9247" t="-6056" r="-1"/>
          <a:stretch/>
        </p:blipFill>
        <p:spPr>
          <a:xfrm>
            <a:off x="8720919" y="3016155"/>
            <a:ext cx="3430137" cy="377433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2244" y="3220873"/>
            <a:ext cx="3524276" cy="3568887"/>
          </a:xfrm>
          <a:prstGeom prst="rect">
            <a:avLst/>
          </a:prstGeom>
        </p:spPr>
      </p:pic>
      <p:sp>
        <p:nvSpPr>
          <p:cNvPr id="3" name="TextBox 2"/>
          <p:cNvSpPr txBox="1"/>
          <p:nvPr/>
        </p:nvSpPr>
        <p:spPr>
          <a:xfrm>
            <a:off x="392420" y="405890"/>
            <a:ext cx="3283527" cy="461665"/>
          </a:xfrm>
          <a:prstGeom prst="rect">
            <a:avLst/>
          </a:prstGeom>
          <a:noFill/>
        </p:spPr>
        <p:txBody>
          <a:bodyPr wrap="square" rtlCol="0">
            <a:spAutoFit/>
          </a:bodyPr>
          <a:lstStyle/>
          <a:p>
            <a:r>
              <a:rPr lang="en-GB" sz="2400" u="sng" dirty="0" smtClean="0"/>
              <a:t>LIVELIHOOD</a:t>
            </a:r>
            <a:endParaRPr lang="en-US" sz="2400" u="sng" dirty="0"/>
          </a:p>
        </p:txBody>
      </p:sp>
    </p:spTree>
    <p:extLst>
      <p:ext uri="{BB962C8B-B14F-4D97-AF65-F5344CB8AC3E}">
        <p14:creationId xmlns:p14="http://schemas.microsoft.com/office/powerpoint/2010/main" val="4211047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251" y="281818"/>
            <a:ext cx="5959982" cy="455162"/>
          </a:xfrm>
        </p:spPr>
        <p:txBody>
          <a:bodyPr>
            <a:noAutofit/>
          </a:bodyPr>
          <a:lstStyle/>
          <a:p>
            <a:r>
              <a:rPr lang="en-GB" sz="2000" b="1" dirty="0" err="1"/>
              <a:t>Agri</a:t>
            </a:r>
            <a:r>
              <a:rPr lang="en-GB" sz="2000" b="1" dirty="0"/>
              <a:t> Support </a:t>
            </a:r>
            <a:r>
              <a:rPr lang="en-GB" sz="2000" b="1" dirty="0" smtClean="0"/>
              <a:t>– Usages of </a:t>
            </a:r>
            <a:r>
              <a:rPr lang="en-GB" sz="2000" b="1" dirty="0" err="1" smtClean="0"/>
              <a:t>Agri</a:t>
            </a:r>
            <a:r>
              <a:rPr lang="en-GB" sz="2000" b="1" dirty="0"/>
              <a:t>-</a:t>
            </a:r>
            <a:r>
              <a:rPr lang="en-GB" sz="2000" b="1" dirty="0" smtClean="0"/>
              <a:t>Implements ( Machineries)</a:t>
            </a:r>
            <a:endParaRPr lang="en-US" sz="2000" b="1"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9947" r="19947"/>
          <a:stretch>
            <a:fillRect/>
          </a:stretch>
        </p:blipFill>
        <p:spPr>
          <a:xfrm>
            <a:off x="8038531" y="123505"/>
            <a:ext cx="3835021" cy="3028168"/>
          </a:xfrm>
        </p:spPr>
      </p:pic>
      <p:sp>
        <p:nvSpPr>
          <p:cNvPr id="4" name="Text Placeholder 3"/>
          <p:cNvSpPr>
            <a:spLocks noGrp="1"/>
          </p:cNvSpPr>
          <p:nvPr>
            <p:ph type="body" sz="half" idx="2"/>
          </p:nvPr>
        </p:nvSpPr>
        <p:spPr>
          <a:xfrm>
            <a:off x="550000" y="1200501"/>
            <a:ext cx="6560483" cy="874175"/>
          </a:xfrm>
        </p:spPr>
        <p:txBody>
          <a:bodyPr>
            <a:normAutofit fontScale="77500" lnSpcReduction="20000"/>
          </a:bodyPr>
          <a:lstStyle/>
          <a:p>
            <a:pPr algn="just"/>
            <a:r>
              <a:rPr lang="en-GB" sz="1900" dirty="0" smtClean="0"/>
              <a:t>Agriculture Service centre operated by Self Help Group now have provided different machineries on subsidised rates and used for their crop cultivation and harvesting.</a:t>
            </a:r>
          </a:p>
          <a:p>
            <a:pPr algn="just"/>
            <a:r>
              <a:rPr lang="en-GB" sz="2000" dirty="0" smtClean="0"/>
              <a:t> </a:t>
            </a:r>
          </a:p>
          <a:p>
            <a:pPr algn="just"/>
            <a:endParaRPr lang="en-GB" sz="2000" dirty="0" smtClean="0"/>
          </a:p>
          <a:p>
            <a:pPr algn="just"/>
            <a:endParaRPr lang="en-GB" sz="2000" dirty="0" smtClean="0"/>
          </a:p>
          <a:p>
            <a:pPr algn="just"/>
            <a:endParaRPr lang="en-GB" sz="2000" dirty="0"/>
          </a:p>
          <a:p>
            <a:pPr algn="just"/>
            <a:endParaRPr lang="en-GB" sz="2000" dirty="0" smtClean="0"/>
          </a:p>
        </p:txBody>
      </p:sp>
      <p:graphicFrame>
        <p:nvGraphicFramePr>
          <p:cNvPr id="10" name="Table 9"/>
          <p:cNvGraphicFramePr>
            <a:graphicFrameLocks noGrp="1"/>
          </p:cNvGraphicFramePr>
          <p:nvPr>
            <p:extLst/>
          </p:nvPr>
        </p:nvGraphicFramePr>
        <p:xfrm>
          <a:off x="606800" y="2197824"/>
          <a:ext cx="6503683" cy="1744980"/>
        </p:xfrm>
        <a:graphic>
          <a:graphicData uri="http://schemas.openxmlformats.org/drawingml/2006/table">
            <a:tbl>
              <a:tblPr>
                <a:tableStyleId>{5940675A-B579-460E-94D1-54222C63F5DA}</a:tableStyleId>
              </a:tblPr>
              <a:tblGrid>
                <a:gridCol w="1999921"/>
                <a:gridCol w="1037230"/>
                <a:gridCol w="1651379"/>
                <a:gridCol w="736134"/>
                <a:gridCol w="1079019"/>
              </a:tblGrid>
              <a:tr h="601078">
                <a:tc>
                  <a:txBody>
                    <a:bodyPr/>
                    <a:lstStyle/>
                    <a:p>
                      <a:pPr algn="ctr" fontAlgn="ctr"/>
                      <a:r>
                        <a:rPr lang="en-GB" sz="1600" u="none" strike="noStrike" dirty="0" smtClean="0">
                          <a:effectLst/>
                        </a:rPr>
                        <a:t>Supported Equipment</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u="none" strike="noStrike" dirty="0">
                          <a:effectLst/>
                        </a:rPr>
                        <a:t>Market Rates</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u="none" strike="noStrike" dirty="0">
                          <a:effectLst/>
                        </a:rPr>
                        <a:t>LT </a:t>
                      </a:r>
                      <a:r>
                        <a:rPr lang="en-US" sz="1600" u="none" strike="noStrike" dirty="0" smtClean="0">
                          <a:effectLst/>
                        </a:rPr>
                        <a:t>Subsidized </a:t>
                      </a:r>
                      <a:r>
                        <a:rPr lang="en-US" sz="1600" u="none" strike="noStrike" dirty="0">
                          <a:effectLst/>
                        </a:rPr>
                        <a:t>Rates</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u="none" strike="noStrike" dirty="0" smtClean="0">
                          <a:effectLst/>
                        </a:rPr>
                        <a:t>Saving Per Hour </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u="none" strike="noStrike" dirty="0">
                          <a:effectLst/>
                        </a:rPr>
                        <a:t>No of </a:t>
                      </a:r>
                      <a:r>
                        <a:rPr lang="en-US" sz="1600" u="none" strike="noStrike" dirty="0" smtClean="0">
                          <a:effectLst/>
                        </a:rPr>
                        <a:t>Beneficiary</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r>
              <a:tr h="200359">
                <a:tc>
                  <a:txBody>
                    <a:bodyPr/>
                    <a:lstStyle/>
                    <a:p>
                      <a:pPr algn="ctr" fontAlgn="b"/>
                      <a:r>
                        <a:rPr lang="en-US" sz="1600" u="none" strike="noStrike" dirty="0">
                          <a:effectLst/>
                        </a:rPr>
                        <a:t>Multi crop </a:t>
                      </a:r>
                      <a:r>
                        <a:rPr lang="en-US" sz="1600" u="none" strike="noStrike" dirty="0" smtClean="0">
                          <a:effectLst/>
                        </a:rPr>
                        <a:t>Thresher</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effectLst/>
                        </a:rPr>
                        <a:t>1100</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400</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252</a:t>
                      </a:r>
                      <a:endParaRPr lang="en-US" sz="1600" b="0" i="0" u="none" strike="noStrike">
                        <a:solidFill>
                          <a:srgbClr val="000000"/>
                        </a:solidFill>
                        <a:effectLst/>
                        <a:latin typeface="Calibri" panose="020F0502020204030204" pitchFamily="34" charset="0"/>
                      </a:endParaRPr>
                    </a:p>
                  </a:txBody>
                  <a:tcPr marL="9525" marR="9525" marT="9525" marB="0" anchor="b"/>
                </a:tc>
              </a:tr>
              <a:tr h="400719">
                <a:tc>
                  <a:txBody>
                    <a:bodyPr/>
                    <a:lstStyle/>
                    <a:p>
                      <a:pPr algn="ctr" fontAlgn="ctr"/>
                      <a:r>
                        <a:rPr lang="en-GB" sz="1600" u="none" strike="noStrike" dirty="0">
                          <a:effectLst/>
                        </a:rPr>
                        <a:t>Seed Drills, Cultivator &amp; Summer Ploughing</a:t>
                      </a:r>
                      <a:endParaRPr lang="en-GB"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dirty="0">
                          <a:effectLst/>
                        </a:rPr>
                        <a:t>1000</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dirty="0">
                          <a:effectLst/>
                        </a:rPr>
                        <a:t>600</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dirty="0">
                          <a:effectLst/>
                        </a:rPr>
                        <a:t>400</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dirty="0">
                          <a:effectLst/>
                        </a:rPr>
                        <a:t>767</a:t>
                      </a:r>
                      <a:endParaRPr lang="en-US" sz="1600" b="0" i="0" u="none" strike="noStrike" dirty="0">
                        <a:solidFill>
                          <a:srgbClr val="000000"/>
                        </a:solidFill>
                        <a:effectLst/>
                        <a:latin typeface="Calibri" panose="020F0502020204030204" pitchFamily="34" charset="0"/>
                      </a:endParaRPr>
                    </a:p>
                  </a:txBody>
                  <a:tcPr marL="9525" marR="9525" marT="9525" marB="0" anchor="ctr"/>
                </a:tc>
              </a:tr>
              <a:tr h="200359">
                <a:tc>
                  <a:txBody>
                    <a:bodyPr/>
                    <a:lstStyle/>
                    <a:p>
                      <a:pPr algn="ctr" fontAlgn="b"/>
                      <a:r>
                        <a:rPr lang="en-US" sz="1600" u="none" strike="noStrike" dirty="0">
                          <a:effectLst/>
                        </a:rPr>
                        <a:t>Spray Pump</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effectLst/>
                        </a:rPr>
                        <a:t>2000</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b="0" i="0" u="none" strike="noStrike" dirty="0" smtClean="0">
                          <a:solidFill>
                            <a:schemeClr val="tx1"/>
                          </a:solidFill>
                          <a:effectLst/>
                          <a:latin typeface="+mn-lt"/>
                        </a:rPr>
                        <a:t>Free</a:t>
                      </a:r>
                      <a:r>
                        <a:rPr lang="en-GB" sz="1600" b="0" i="0" u="none" strike="noStrike" baseline="0" dirty="0" smtClean="0">
                          <a:solidFill>
                            <a:schemeClr val="tx1"/>
                          </a:solidFill>
                          <a:effectLst/>
                          <a:latin typeface="+mn-lt"/>
                        </a:rPr>
                        <a:t> Distribution</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effectLst/>
                        </a:rPr>
                        <a:t>2000</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600</a:t>
                      </a:r>
                      <a:endParaRPr lang="en-US" sz="16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 r="16614" b="-8173"/>
          <a:stretch/>
        </p:blipFill>
        <p:spPr>
          <a:xfrm>
            <a:off x="8038531" y="3301079"/>
            <a:ext cx="3951810" cy="3220871"/>
          </a:xfrm>
          <a:prstGeom prst="rect">
            <a:avLst/>
          </a:prstGeom>
        </p:spPr>
      </p:pic>
    </p:spTree>
    <p:extLst>
      <p:ext uri="{BB962C8B-B14F-4D97-AF65-F5344CB8AC3E}">
        <p14:creationId xmlns:p14="http://schemas.microsoft.com/office/powerpoint/2010/main" val="308775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89563"/>
            <a:ext cx="5053085" cy="273552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900" y="2920620"/>
            <a:ext cx="5688859" cy="359618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599" y="2947915"/>
            <a:ext cx="5762769" cy="359618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6497" y="27297"/>
            <a:ext cx="2379263" cy="283873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2752" y="89564"/>
            <a:ext cx="3748583" cy="2735522"/>
          </a:xfrm>
          <a:prstGeom prst="rect">
            <a:avLst/>
          </a:prstGeom>
        </p:spPr>
      </p:pic>
    </p:spTree>
    <p:extLst>
      <p:ext uri="{BB962C8B-B14F-4D97-AF65-F5344CB8AC3E}">
        <p14:creationId xmlns:p14="http://schemas.microsoft.com/office/powerpoint/2010/main" val="1946534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a:xfrm>
            <a:off x="7751229" y="253218"/>
            <a:ext cx="4212606" cy="3030917"/>
          </a:xfrm>
        </p:spPr>
      </p:pic>
      <p:sp>
        <p:nvSpPr>
          <p:cNvPr id="4" name="Text Placeholder 3"/>
          <p:cNvSpPr>
            <a:spLocks noGrp="1"/>
          </p:cNvSpPr>
          <p:nvPr>
            <p:ph type="body" sz="half" idx="2"/>
          </p:nvPr>
        </p:nvSpPr>
        <p:spPr>
          <a:xfrm>
            <a:off x="411536" y="1345980"/>
            <a:ext cx="6446465" cy="1726999"/>
          </a:xfrm>
        </p:spPr>
        <p:txBody>
          <a:bodyPr>
            <a:normAutofit/>
          </a:bodyPr>
          <a:lstStyle/>
          <a:p>
            <a:pPr algn="just"/>
            <a:r>
              <a:rPr lang="en-GB" sz="1800" dirty="0" smtClean="0"/>
              <a:t>In collaboration with Local government authorities good quality seed has been provided for best practices</a:t>
            </a:r>
            <a:r>
              <a:rPr lang="en-GB" sz="1800" dirty="0"/>
              <a:t> </a:t>
            </a:r>
            <a:r>
              <a:rPr lang="en-GB" sz="1800" dirty="0" smtClean="0"/>
              <a:t>in the villages selected.</a:t>
            </a:r>
            <a:endParaRPr lang="en-GB" sz="1100" dirty="0" smtClean="0"/>
          </a:p>
          <a:p>
            <a:pPr algn="just"/>
            <a:r>
              <a:rPr lang="en-GB" sz="1800" dirty="0" smtClean="0"/>
              <a:t>Total Quantity of Seed distributed – 6750 Kg. </a:t>
            </a:r>
          </a:p>
          <a:p>
            <a:pPr algn="just"/>
            <a:r>
              <a:rPr lang="en-GB" sz="1800" dirty="0" smtClean="0"/>
              <a:t>Demonstration and dissemination of good agricultural practices</a:t>
            </a:r>
          </a:p>
          <a:p>
            <a:pPr algn="just"/>
            <a:endParaRPr lang="en-GB" sz="1800" dirty="0" smtClean="0"/>
          </a:p>
          <a:p>
            <a:pPr algn="just"/>
            <a:endParaRPr lang="en-GB" sz="1050" dirty="0" smtClean="0"/>
          </a:p>
        </p:txBody>
      </p:sp>
      <p:sp>
        <p:nvSpPr>
          <p:cNvPr id="5" name="Title 1"/>
          <p:cNvSpPr>
            <a:spLocks noGrp="1"/>
          </p:cNvSpPr>
          <p:nvPr>
            <p:ph type="title"/>
          </p:nvPr>
        </p:nvSpPr>
        <p:spPr>
          <a:xfrm>
            <a:off x="2825" y="358431"/>
            <a:ext cx="7042211" cy="655040"/>
          </a:xfrm>
        </p:spPr>
        <p:txBody>
          <a:bodyPr>
            <a:noAutofit/>
          </a:bodyPr>
          <a:lstStyle/>
          <a:p>
            <a:pPr marL="285750" indent="-285750">
              <a:buFont typeface="Wingdings" panose="05000000000000000000" pitchFamily="2" charset="2"/>
              <a:buChar char="ü"/>
            </a:pPr>
            <a:r>
              <a:rPr lang="en-GB" sz="1600" b="1" u="sng" dirty="0" smtClean="0"/>
              <a:t>MOU WITH KVK TO SUPPORT THE PROJECT ON BEST AGRICULTURAL PRACTICES</a:t>
            </a:r>
            <a:endParaRPr lang="en-US" sz="1600" b="1" u="sng"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7258" y="3488576"/>
            <a:ext cx="4212606" cy="3159455"/>
          </a:xfrm>
          <a:prstGeom prst="rect">
            <a:avLst/>
          </a:prstGeom>
        </p:spPr>
      </p:pic>
      <p:graphicFrame>
        <p:nvGraphicFramePr>
          <p:cNvPr id="8" name="Table 7"/>
          <p:cNvGraphicFramePr>
            <a:graphicFrameLocks noGrp="1"/>
          </p:cNvGraphicFramePr>
          <p:nvPr>
            <p:extLst/>
          </p:nvPr>
        </p:nvGraphicFramePr>
        <p:xfrm>
          <a:off x="501590" y="2937771"/>
          <a:ext cx="6266356" cy="2280285"/>
        </p:xfrm>
        <a:graphic>
          <a:graphicData uri="http://schemas.openxmlformats.org/drawingml/2006/table">
            <a:tbl>
              <a:tblPr>
                <a:tableStyleId>{5940675A-B579-460E-94D1-54222C63F5DA}</a:tableStyleId>
              </a:tblPr>
              <a:tblGrid>
                <a:gridCol w="4074842"/>
                <a:gridCol w="2191514"/>
              </a:tblGrid>
              <a:tr h="190500">
                <a:tc>
                  <a:txBody>
                    <a:bodyPr/>
                    <a:lstStyle/>
                    <a:p>
                      <a:pPr algn="ctr" fontAlgn="b"/>
                      <a:r>
                        <a:rPr lang="en-US" sz="1600" u="none" strike="noStrike" dirty="0">
                          <a:effectLst/>
                        </a:rPr>
                        <a:t>Seeds</a:t>
                      </a:r>
                      <a:endParaRPr lang="en-US" sz="16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ctr" fontAlgn="b"/>
                      <a:r>
                        <a:rPr lang="en-US" sz="1600" u="none" strike="noStrike" dirty="0">
                          <a:effectLst/>
                        </a:rPr>
                        <a:t>In KG</a:t>
                      </a:r>
                      <a:endParaRPr lang="en-US" sz="16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r>
              <a:tr h="190500">
                <a:tc>
                  <a:txBody>
                    <a:bodyPr/>
                    <a:lstStyle/>
                    <a:p>
                      <a:pPr algn="ctr" fontAlgn="b"/>
                      <a:r>
                        <a:rPr lang="en-US" sz="1600" u="none" strike="noStrike">
                          <a:effectLst/>
                        </a:rPr>
                        <a:t>Green Gram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500</a:t>
                      </a:r>
                      <a:endParaRPr lang="en-US" sz="16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1600" u="none" strike="noStrike">
                          <a:effectLst/>
                        </a:rPr>
                        <a:t>Black Gram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1200</a:t>
                      </a:r>
                      <a:endParaRPr lang="en-US" sz="16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1600" u="none" strike="noStrike" dirty="0">
                          <a:effectLst/>
                        </a:rPr>
                        <a:t>Sesame Seeds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150</a:t>
                      </a:r>
                      <a:endParaRPr lang="en-US" sz="16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1600" u="none" strike="noStrike" dirty="0">
                          <a:effectLst/>
                        </a:rPr>
                        <a:t>Ground Nut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1600" u="none" strike="noStrike">
                          <a:effectLst/>
                        </a:rPr>
                        <a:t>Wheat</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500</a:t>
                      </a:r>
                      <a:endParaRPr lang="en-US" sz="16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1600" u="none" strike="noStrike">
                          <a:effectLst/>
                        </a:rPr>
                        <a:t>Mustard Seed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200</a:t>
                      </a:r>
                      <a:endParaRPr lang="en-US" sz="16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1600" u="none" strike="noStrike">
                          <a:effectLst/>
                        </a:rPr>
                        <a:t>Pea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900</a:t>
                      </a:r>
                      <a:endParaRPr lang="en-US" sz="16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1600" u="none" strike="noStrike" dirty="0" err="1">
                          <a:effectLst/>
                        </a:rPr>
                        <a:t>Cheakpea</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1800</a:t>
                      </a:r>
                      <a:endParaRPr lang="en-US" sz="16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28862429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56684" y="378164"/>
            <a:ext cx="4213644" cy="3417981"/>
          </a:xfrm>
        </p:spPr>
        <p:txBody>
          <a:bodyPr>
            <a:normAutofit/>
          </a:bodyPr>
          <a:lstStyle/>
          <a:p>
            <a:pPr marL="0" indent="0">
              <a:buNone/>
            </a:pPr>
            <a:endParaRPr lang="en-GB" dirty="0">
              <a:solidFill>
                <a:srgbClr val="FF0000"/>
              </a:solidFill>
            </a:endParaRPr>
          </a:p>
          <a:p>
            <a:pPr algn="just"/>
            <a:endParaRPr lang="en-GB" dirty="0"/>
          </a:p>
          <a:p>
            <a:pPr algn="just"/>
            <a:r>
              <a:rPr lang="en-GB" sz="2400" dirty="0" smtClean="0"/>
              <a:t>Now the Project is having total 323 Number </a:t>
            </a:r>
            <a:r>
              <a:rPr lang="en-GB" sz="2400" dirty="0"/>
              <a:t>of Solar Street </a:t>
            </a:r>
            <a:r>
              <a:rPr lang="en-GB" sz="2400" dirty="0" smtClean="0"/>
              <a:t>lights installed.</a:t>
            </a:r>
            <a:endParaRPr lang="en-GB" sz="2400" dirty="0"/>
          </a:p>
          <a:p>
            <a:pPr algn="just"/>
            <a:r>
              <a:rPr lang="en-GB" sz="2400" dirty="0" smtClean="0"/>
              <a:t>159 Number </a:t>
            </a:r>
            <a:r>
              <a:rPr lang="en-GB" sz="2400" dirty="0"/>
              <a:t>of Solar Street </a:t>
            </a:r>
            <a:r>
              <a:rPr lang="en-GB" sz="2400" dirty="0" smtClean="0"/>
              <a:t>Lights installed in FY 2022-23</a:t>
            </a:r>
          </a:p>
          <a:p>
            <a:pPr algn="just"/>
            <a:r>
              <a:rPr lang="en-GB" sz="2400" dirty="0" smtClean="0"/>
              <a:t>100% Operational</a:t>
            </a:r>
            <a:endParaRPr lang="en-GB" sz="24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674" y="814922"/>
            <a:ext cx="4292872" cy="53620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055" y="814922"/>
            <a:ext cx="2549236" cy="5371230"/>
          </a:xfrm>
          <a:prstGeom prst="rect">
            <a:avLst/>
          </a:prstGeom>
        </p:spPr>
      </p:pic>
    </p:spTree>
    <p:extLst>
      <p:ext uri="{BB962C8B-B14F-4D97-AF65-F5344CB8AC3E}">
        <p14:creationId xmlns:p14="http://schemas.microsoft.com/office/powerpoint/2010/main" val="2665505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35" y="305900"/>
            <a:ext cx="6434469" cy="440139"/>
          </a:xfrm>
        </p:spPr>
        <p:txBody>
          <a:bodyPr>
            <a:normAutofit/>
          </a:bodyPr>
          <a:lstStyle/>
          <a:p>
            <a:r>
              <a:rPr lang="en-GB" sz="2400" b="1" dirty="0" smtClean="0"/>
              <a:t>Education Project – School Adoption Program</a:t>
            </a:r>
            <a:endParaRPr lang="en-US" sz="2400"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3706" y="1911423"/>
            <a:ext cx="4201558" cy="3151169"/>
          </a:xfrm>
          <a:prstGeom prst="rect">
            <a:avLst/>
          </a:prstGeom>
        </p:spPr>
      </p:pic>
      <p:graphicFrame>
        <p:nvGraphicFramePr>
          <p:cNvPr id="11" name="Table 10"/>
          <p:cNvGraphicFramePr>
            <a:graphicFrameLocks noGrp="1"/>
          </p:cNvGraphicFramePr>
          <p:nvPr>
            <p:extLst/>
          </p:nvPr>
        </p:nvGraphicFramePr>
        <p:xfrm>
          <a:off x="539535" y="1450043"/>
          <a:ext cx="6699865" cy="1303020"/>
        </p:xfrm>
        <a:graphic>
          <a:graphicData uri="http://schemas.openxmlformats.org/drawingml/2006/table">
            <a:tbl>
              <a:tblPr>
                <a:tableStyleId>{5940675A-B579-460E-94D1-54222C63F5DA}</a:tableStyleId>
              </a:tblPr>
              <a:tblGrid>
                <a:gridCol w="998738"/>
                <a:gridCol w="1831019"/>
                <a:gridCol w="1893440"/>
                <a:gridCol w="1976668"/>
              </a:tblGrid>
              <a:tr h="571500">
                <a:tc>
                  <a:txBody>
                    <a:bodyPr/>
                    <a:lstStyle/>
                    <a:p>
                      <a:pPr algn="ctr" fontAlgn="ctr"/>
                      <a:r>
                        <a:rPr lang="en-GB" sz="1600" b="0" i="0" u="none" strike="noStrike" dirty="0" smtClean="0">
                          <a:solidFill>
                            <a:srgbClr val="000000"/>
                          </a:solidFill>
                          <a:effectLst/>
                          <a:latin typeface="Calibri" panose="020F0502020204030204" pitchFamily="34" charset="0"/>
                        </a:rPr>
                        <a:t>Year</a:t>
                      </a:r>
                      <a:endParaRPr lang="en-US" sz="1600" b="0" i="0" u="none" strike="noStrike" dirty="0">
                        <a:solidFill>
                          <a:srgbClr val="000000"/>
                        </a:solidFill>
                        <a:effectLst/>
                        <a:latin typeface="Calibri" panose="020F0502020204030204" pitchFamily="34" charset="0"/>
                      </a:endParaRPr>
                    </a:p>
                  </a:txBody>
                  <a:tcPr marL="0" marR="0" marT="0" marB="0" anchor="ctr">
                    <a:solidFill>
                      <a:schemeClr val="accent4">
                        <a:lumMod val="20000"/>
                        <a:lumOff val="80000"/>
                      </a:schemeClr>
                    </a:solidFill>
                  </a:tcPr>
                </a:tc>
                <a:tc>
                  <a:txBody>
                    <a:bodyPr/>
                    <a:lstStyle/>
                    <a:p>
                      <a:pPr algn="ctr" fontAlgn="ctr"/>
                      <a:r>
                        <a:rPr lang="en-US" sz="1600" u="none" strike="noStrike" dirty="0">
                          <a:effectLst/>
                        </a:rPr>
                        <a:t>Number of Schools</a:t>
                      </a:r>
                      <a:endParaRPr lang="en-US" sz="1600" b="0" i="0" u="none" strike="noStrike" dirty="0">
                        <a:solidFill>
                          <a:srgbClr val="000000"/>
                        </a:solidFill>
                        <a:effectLst/>
                        <a:latin typeface="Calibri" panose="020F0502020204030204" pitchFamily="34" charset="0"/>
                      </a:endParaRPr>
                    </a:p>
                  </a:txBody>
                  <a:tcPr marL="0" marR="0" marT="0" marB="0" anchor="ctr">
                    <a:solidFill>
                      <a:schemeClr val="accent4">
                        <a:lumMod val="20000"/>
                        <a:lumOff val="80000"/>
                      </a:schemeClr>
                    </a:solidFill>
                  </a:tcPr>
                </a:tc>
                <a:tc>
                  <a:txBody>
                    <a:bodyPr/>
                    <a:lstStyle/>
                    <a:p>
                      <a:pPr algn="ctr" fontAlgn="ctr"/>
                      <a:r>
                        <a:rPr lang="en-US" sz="1600" u="none" strike="noStrike">
                          <a:effectLst/>
                        </a:rPr>
                        <a:t>Number of Students Supported</a:t>
                      </a:r>
                      <a:endParaRPr lang="en-US" sz="1600" b="0" i="0" u="none" strike="noStrike">
                        <a:solidFill>
                          <a:srgbClr val="000000"/>
                        </a:solidFill>
                        <a:effectLst/>
                        <a:latin typeface="Calibri" panose="020F0502020204030204" pitchFamily="34" charset="0"/>
                      </a:endParaRPr>
                    </a:p>
                  </a:txBody>
                  <a:tcPr marL="0" marR="0" marT="0" marB="0" anchor="ctr">
                    <a:solidFill>
                      <a:schemeClr val="accent4">
                        <a:lumMod val="20000"/>
                        <a:lumOff val="80000"/>
                      </a:schemeClr>
                    </a:solidFill>
                  </a:tcPr>
                </a:tc>
                <a:tc>
                  <a:txBody>
                    <a:bodyPr/>
                    <a:lstStyle/>
                    <a:p>
                      <a:pPr algn="ctr" fontAlgn="ctr"/>
                      <a:r>
                        <a:rPr lang="en-US" sz="1600" u="none" strike="noStrike" dirty="0">
                          <a:effectLst/>
                        </a:rPr>
                        <a:t>Digital </a:t>
                      </a:r>
                      <a:r>
                        <a:rPr lang="en-US" sz="1600" u="none" strike="noStrike" dirty="0" smtClean="0">
                          <a:effectLst/>
                        </a:rPr>
                        <a:t>Classrooms </a:t>
                      </a:r>
                      <a:endParaRPr lang="en-US" sz="1600" b="0" i="0" u="none" strike="noStrike" dirty="0">
                        <a:solidFill>
                          <a:srgbClr val="000000"/>
                        </a:solidFill>
                        <a:effectLst/>
                        <a:latin typeface="Calibri" panose="020F0502020204030204" pitchFamily="34" charset="0"/>
                      </a:endParaRPr>
                    </a:p>
                  </a:txBody>
                  <a:tcPr marL="0" marR="0" marT="0" marB="0" anchor="ctr">
                    <a:solidFill>
                      <a:schemeClr val="accent4">
                        <a:lumMod val="20000"/>
                        <a:lumOff val="80000"/>
                      </a:schemeClr>
                    </a:solidFill>
                  </a:tcPr>
                </a:tc>
              </a:tr>
              <a:tr h="190500">
                <a:tc>
                  <a:txBody>
                    <a:bodyPr/>
                    <a:lstStyle/>
                    <a:p>
                      <a:pPr algn="ctr" fontAlgn="ctr"/>
                      <a:r>
                        <a:rPr lang="en-US" sz="1600" u="none" strike="noStrike">
                          <a:effectLst/>
                        </a:rPr>
                        <a:t>2021-22</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600" u="none" strike="noStrike">
                          <a:effectLst/>
                        </a:rPr>
                        <a:t>1129</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600" u="none" strike="noStrike" dirty="0">
                          <a:effectLst/>
                        </a:rPr>
                        <a:t>4</a:t>
                      </a:r>
                      <a:endParaRPr lang="en-US" sz="1600" b="0" i="0" u="none" strike="noStrike" dirty="0">
                        <a:solidFill>
                          <a:srgbClr val="000000"/>
                        </a:solidFill>
                        <a:effectLst/>
                        <a:latin typeface="Calibri" panose="020F0502020204030204" pitchFamily="34" charset="0"/>
                      </a:endParaRPr>
                    </a:p>
                  </a:txBody>
                  <a:tcPr marL="0" marR="0" marT="0" marB="0" anchor="ctr"/>
                </a:tc>
              </a:tr>
              <a:tr h="190500">
                <a:tc>
                  <a:txBody>
                    <a:bodyPr/>
                    <a:lstStyle/>
                    <a:p>
                      <a:pPr algn="ctr" fontAlgn="ctr"/>
                      <a:r>
                        <a:rPr lang="en-US" sz="1600" u="none" strike="noStrike">
                          <a:effectLst/>
                        </a:rPr>
                        <a:t>2022-23</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600" u="none" strike="noStrike">
                          <a:effectLst/>
                        </a:rPr>
                        <a:t>4</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600" u="none" strike="noStrike">
                          <a:effectLst/>
                        </a:rPr>
                        <a:t>1245</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0" marR="0" marT="0" marB="0" anchor="ctr"/>
                </a:tc>
              </a:tr>
              <a:tr h="190500">
                <a:tc>
                  <a:txBody>
                    <a:bodyPr/>
                    <a:lstStyle/>
                    <a:p>
                      <a:pPr algn="ctr" fontAlgn="ctr"/>
                      <a:r>
                        <a:rPr lang="en-US" sz="1600" b="1" u="none" strike="noStrike" dirty="0">
                          <a:effectLst/>
                        </a:rPr>
                        <a:t>Total </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b="1" u="none" strike="noStrike" dirty="0">
                          <a:effectLst/>
                        </a:rPr>
                        <a:t>15</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b="1" u="none" strike="noStrike" dirty="0">
                          <a:effectLst/>
                        </a:rPr>
                        <a:t>2374</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b="1" u="none" strike="noStrike" dirty="0">
                          <a:effectLst/>
                        </a:rPr>
                        <a:t>10</a:t>
                      </a:r>
                      <a:endParaRPr lang="en-US" sz="1600" b="1" i="0" u="none" strike="noStrike" dirty="0">
                        <a:solidFill>
                          <a:srgbClr val="000000"/>
                        </a:solidFill>
                        <a:effectLst/>
                        <a:latin typeface="Calibri" panose="020F0502020204030204" pitchFamily="34" charset="0"/>
                      </a:endParaRPr>
                    </a:p>
                  </a:txBody>
                  <a:tcPr marL="0" marR="0" marT="0" marB="0" anchor="ctr"/>
                </a:tc>
              </a:tr>
            </a:tbl>
          </a:graphicData>
        </a:graphic>
      </p:graphicFrame>
    </p:spTree>
    <p:extLst>
      <p:ext uri="{BB962C8B-B14F-4D97-AF65-F5344CB8AC3E}">
        <p14:creationId xmlns:p14="http://schemas.microsoft.com/office/powerpoint/2010/main" val="913588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15" y="62003"/>
            <a:ext cx="3807722" cy="306333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537" y="89297"/>
            <a:ext cx="3807732" cy="303603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340" y="3575714"/>
            <a:ext cx="3815397" cy="27022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4446" y="3575714"/>
            <a:ext cx="3821382" cy="270225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4005" y="3575713"/>
            <a:ext cx="3977995" cy="270225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4446" y="89296"/>
            <a:ext cx="3725847" cy="3175891"/>
          </a:xfrm>
          <a:prstGeom prst="rect">
            <a:avLst/>
          </a:prstGeom>
        </p:spPr>
      </p:pic>
    </p:spTree>
    <p:extLst>
      <p:ext uri="{BB962C8B-B14F-4D97-AF65-F5344CB8AC3E}">
        <p14:creationId xmlns:p14="http://schemas.microsoft.com/office/powerpoint/2010/main" val="2069596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257" y="3520772"/>
            <a:ext cx="4337787" cy="228759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257" y="706399"/>
            <a:ext cx="4377891" cy="261539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3643" y="706399"/>
            <a:ext cx="3507169" cy="261539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6411" y="3536019"/>
            <a:ext cx="3681707" cy="227235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2474" y="706399"/>
            <a:ext cx="3735644" cy="261539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3643" y="3520772"/>
            <a:ext cx="3507169" cy="2287599"/>
          </a:xfrm>
          <a:prstGeom prst="rect">
            <a:avLst/>
          </a:prstGeom>
        </p:spPr>
      </p:pic>
    </p:spTree>
    <p:extLst>
      <p:ext uri="{BB962C8B-B14F-4D97-AF65-F5344CB8AC3E}">
        <p14:creationId xmlns:p14="http://schemas.microsoft.com/office/powerpoint/2010/main" val="3593656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742" y="374073"/>
            <a:ext cx="9244948" cy="5999018"/>
          </a:xfrm>
          <a:prstGeom prst="rect">
            <a:avLst/>
          </a:prstGeom>
        </p:spPr>
      </p:pic>
    </p:spTree>
    <p:extLst>
      <p:ext uri="{BB962C8B-B14F-4D97-AF65-F5344CB8AC3E}">
        <p14:creationId xmlns:p14="http://schemas.microsoft.com/office/powerpoint/2010/main" val="3611968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05" y="3938953"/>
            <a:ext cx="4037426" cy="27280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5" y="900331"/>
            <a:ext cx="5500466" cy="29349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635" y="3938953"/>
            <a:ext cx="4206738" cy="27281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2144" y="3938953"/>
            <a:ext cx="3639405" cy="27281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2137" y="900331"/>
            <a:ext cx="3398790" cy="29349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0394" y="900331"/>
            <a:ext cx="3011606" cy="2934899"/>
          </a:xfrm>
          <a:prstGeom prst="rect">
            <a:avLst/>
          </a:prstGeom>
        </p:spPr>
      </p:pic>
      <p:sp>
        <p:nvSpPr>
          <p:cNvPr id="2" name="TextBox 1"/>
          <p:cNvSpPr txBox="1"/>
          <p:nvPr/>
        </p:nvSpPr>
        <p:spPr>
          <a:xfrm>
            <a:off x="4777478" y="295421"/>
            <a:ext cx="3494325" cy="400110"/>
          </a:xfrm>
          <a:prstGeom prst="rect">
            <a:avLst/>
          </a:prstGeom>
          <a:noFill/>
        </p:spPr>
        <p:txBody>
          <a:bodyPr wrap="square" rtlCol="0">
            <a:spAutoFit/>
          </a:bodyPr>
          <a:lstStyle/>
          <a:p>
            <a:r>
              <a:rPr lang="en-GB" sz="2000" dirty="0" smtClean="0"/>
              <a:t>CURRENT STATUS</a:t>
            </a:r>
            <a:endParaRPr lang="en-US" sz="2000" dirty="0"/>
          </a:p>
        </p:txBody>
      </p:sp>
    </p:spTree>
    <p:extLst>
      <p:ext uri="{BB962C8B-B14F-4D97-AF65-F5344CB8AC3E}">
        <p14:creationId xmlns:p14="http://schemas.microsoft.com/office/powerpoint/2010/main" val="1356406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78" y="766690"/>
            <a:ext cx="3554437" cy="266582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362" y="738555"/>
            <a:ext cx="3591951" cy="269396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2467" y="3761553"/>
            <a:ext cx="2978181" cy="21563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978" y="3734972"/>
            <a:ext cx="2970839" cy="215631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5993" y="738555"/>
            <a:ext cx="3812930" cy="285969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3384" y="3761553"/>
            <a:ext cx="2825539" cy="2129732"/>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5948" y="3761553"/>
            <a:ext cx="2446389" cy="2129732"/>
          </a:xfrm>
          <a:prstGeom prst="rect">
            <a:avLst/>
          </a:prstGeom>
        </p:spPr>
      </p:pic>
    </p:spTree>
    <p:extLst>
      <p:ext uri="{BB962C8B-B14F-4D97-AF65-F5344CB8AC3E}">
        <p14:creationId xmlns:p14="http://schemas.microsoft.com/office/powerpoint/2010/main" val="3354844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6357" y="3377082"/>
            <a:ext cx="3215901" cy="281900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24" y="3377083"/>
            <a:ext cx="3522138" cy="281900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6357" y="333843"/>
            <a:ext cx="3215901" cy="273795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261" y="333844"/>
            <a:ext cx="3650601" cy="2737951"/>
          </a:xfrm>
          <a:prstGeom prst="rect">
            <a:avLst/>
          </a:prstGeom>
        </p:spPr>
      </p:pic>
      <p:sp>
        <p:nvSpPr>
          <p:cNvPr id="10" name="TextBox 9"/>
          <p:cNvSpPr txBox="1"/>
          <p:nvPr/>
        </p:nvSpPr>
        <p:spPr>
          <a:xfrm>
            <a:off x="8251610" y="2610129"/>
            <a:ext cx="2606722" cy="923330"/>
          </a:xfrm>
          <a:prstGeom prst="rect">
            <a:avLst/>
          </a:prstGeom>
          <a:noFill/>
        </p:spPr>
        <p:txBody>
          <a:bodyPr wrap="square" rtlCol="0">
            <a:spAutoFit/>
          </a:bodyPr>
          <a:lstStyle/>
          <a:p>
            <a:r>
              <a:rPr lang="en-GB" dirty="0" smtClean="0">
                <a:solidFill>
                  <a:schemeClr val="bg1"/>
                </a:solidFill>
              </a:rPr>
              <a:t>During the First Phase : Roads and Drainage constructed in One village </a:t>
            </a:r>
            <a:endParaRPr lang="en-US" dirty="0">
              <a:solidFill>
                <a:schemeClr val="bg1"/>
              </a:solidFill>
            </a:endParaRPr>
          </a:p>
        </p:txBody>
      </p:sp>
      <p:sp>
        <p:nvSpPr>
          <p:cNvPr id="6" name="TextBox 5"/>
          <p:cNvSpPr txBox="1"/>
          <p:nvPr/>
        </p:nvSpPr>
        <p:spPr>
          <a:xfrm>
            <a:off x="7772400" y="609600"/>
            <a:ext cx="3602182" cy="1200329"/>
          </a:xfrm>
          <a:prstGeom prst="rect">
            <a:avLst/>
          </a:prstGeom>
          <a:noFill/>
        </p:spPr>
        <p:txBody>
          <a:bodyPr wrap="square" rtlCol="0">
            <a:spAutoFit/>
          </a:bodyPr>
          <a:lstStyle/>
          <a:p>
            <a:r>
              <a:rPr lang="en-GB" dirty="0" smtClean="0"/>
              <a:t>6 Villages Covered Under Roads and Drainage under the project</a:t>
            </a:r>
          </a:p>
          <a:p>
            <a:endParaRPr lang="en-GB" dirty="0"/>
          </a:p>
          <a:p>
            <a:r>
              <a:rPr lang="en-GB" dirty="0" smtClean="0"/>
              <a:t>3 Community Centres </a:t>
            </a:r>
            <a:endParaRPr lang="en-US" dirty="0"/>
          </a:p>
        </p:txBody>
      </p:sp>
    </p:spTree>
    <p:extLst>
      <p:ext uri="{BB962C8B-B14F-4D97-AF65-F5344CB8AC3E}">
        <p14:creationId xmlns:p14="http://schemas.microsoft.com/office/powerpoint/2010/main" val="412121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6892" y="2371072"/>
            <a:ext cx="2858681" cy="197674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893" y="55584"/>
            <a:ext cx="2858680" cy="21945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2377" y="181470"/>
            <a:ext cx="2716686" cy="206819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2343" y="4406582"/>
            <a:ext cx="3221744" cy="228060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2377" y="2420544"/>
            <a:ext cx="2716686" cy="192727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2343" y="111932"/>
            <a:ext cx="3011608" cy="188268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2343" y="2166690"/>
            <a:ext cx="3011606" cy="2067815"/>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64917" y="4518698"/>
            <a:ext cx="3011606" cy="2258705"/>
          </a:xfrm>
          <a:prstGeom prst="rect">
            <a:avLst/>
          </a:prstGeom>
        </p:spPr>
      </p:pic>
    </p:spTree>
    <p:extLst>
      <p:ext uri="{BB962C8B-B14F-4D97-AF65-F5344CB8AC3E}">
        <p14:creationId xmlns:p14="http://schemas.microsoft.com/office/powerpoint/2010/main" val="1449352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663" y="241320"/>
            <a:ext cx="3226617" cy="275126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4217" y="241319"/>
            <a:ext cx="3593314" cy="275126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63468" y="241319"/>
            <a:ext cx="3548598" cy="2751265"/>
          </a:xfrm>
          <a:prstGeom prst="rect">
            <a:avLst/>
          </a:prstGeom>
        </p:spPr>
      </p:pic>
      <p:pic>
        <p:nvPicPr>
          <p:cNvPr id="11" name="id-23ECA1D0-7FCC-476F-A760-DFB17ED78A37" descr="Image.jpeg"/>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37967" y="3272592"/>
            <a:ext cx="4101712" cy="2356181"/>
          </a:xfrm>
          <a:prstGeom prst="rect">
            <a:avLst/>
          </a:prstGeom>
          <a:noFill/>
          <a:ln>
            <a:noFill/>
          </a:ln>
        </p:spPr>
      </p:pic>
      <p:pic>
        <p:nvPicPr>
          <p:cNvPr id="12" name="id-ED732385-FCCE-480D-9A12-C579EF7BEF3B" descr="Image.jpeg"/>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4592396" y="3272590"/>
            <a:ext cx="3888636" cy="2356181"/>
          </a:xfrm>
          <a:prstGeom prst="rect">
            <a:avLst/>
          </a:prstGeom>
          <a:noFill/>
          <a:ln>
            <a:noFill/>
          </a:ln>
        </p:spPr>
      </p:pic>
      <p:pic>
        <p:nvPicPr>
          <p:cNvPr id="13" name="id-39C2C43D-F363-46F2-A9FC-4622E10B2196" descr="Image.jpeg"/>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8716136" y="3272590"/>
            <a:ext cx="3098875" cy="2356181"/>
          </a:xfrm>
          <a:prstGeom prst="rect">
            <a:avLst/>
          </a:prstGeom>
          <a:noFill/>
          <a:ln>
            <a:noFill/>
          </a:ln>
        </p:spPr>
      </p:pic>
    </p:spTree>
    <p:extLst>
      <p:ext uri="{BB962C8B-B14F-4D97-AF65-F5344CB8AC3E}">
        <p14:creationId xmlns:p14="http://schemas.microsoft.com/office/powerpoint/2010/main" val="3164095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3696" b="27536"/>
          <a:stretch/>
        </p:blipFill>
        <p:spPr>
          <a:xfrm>
            <a:off x="4527958" y="1732787"/>
            <a:ext cx="3630168" cy="3877056"/>
          </a:xfrm>
          <a:prstGeom prst="rect">
            <a:avLst/>
          </a:prstGeom>
        </p:spPr>
      </p:pic>
      <p:pic>
        <p:nvPicPr>
          <p:cNvPr id="9" name="Picture 8"/>
          <p:cNvPicPr>
            <a:picLocks noChangeAspect="1"/>
          </p:cNvPicPr>
          <p:nvPr/>
        </p:nvPicPr>
        <p:blipFill rotWithShape="1">
          <a:blip r:embed="rId3"/>
          <a:srcRect b="1550"/>
          <a:stretch/>
        </p:blipFill>
        <p:spPr>
          <a:xfrm>
            <a:off x="845558" y="1123017"/>
            <a:ext cx="3438144" cy="5485384"/>
          </a:xfrm>
          <a:prstGeom prst="rect">
            <a:avLst/>
          </a:prstGeom>
        </p:spPr>
      </p:pic>
      <p:pic>
        <p:nvPicPr>
          <p:cNvPr id="10" name="Picture 9"/>
          <p:cNvPicPr>
            <a:picLocks noChangeAspect="1"/>
          </p:cNvPicPr>
          <p:nvPr/>
        </p:nvPicPr>
        <p:blipFill rotWithShape="1">
          <a:blip r:embed="rId4"/>
          <a:srcRect b="25654"/>
          <a:stretch/>
        </p:blipFill>
        <p:spPr>
          <a:xfrm>
            <a:off x="8402384" y="1123018"/>
            <a:ext cx="3018735" cy="5253059"/>
          </a:xfrm>
          <a:prstGeom prst="rect">
            <a:avLst/>
          </a:prstGeom>
        </p:spPr>
      </p:pic>
      <p:sp>
        <p:nvSpPr>
          <p:cNvPr id="3" name="TextBox 2"/>
          <p:cNvSpPr txBox="1"/>
          <p:nvPr/>
        </p:nvSpPr>
        <p:spPr>
          <a:xfrm>
            <a:off x="3975156" y="245661"/>
            <a:ext cx="4735773" cy="523220"/>
          </a:xfrm>
          <a:prstGeom prst="rect">
            <a:avLst/>
          </a:prstGeom>
          <a:noFill/>
        </p:spPr>
        <p:txBody>
          <a:bodyPr wrap="square" rtlCol="0">
            <a:spAutoFit/>
          </a:bodyPr>
          <a:lstStyle/>
          <a:p>
            <a:r>
              <a:rPr lang="en-GB" sz="2800" b="1" u="sng" dirty="0" err="1"/>
              <a:t>Bundelkhand</a:t>
            </a:r>
            <a:r>
              <a:rPr lang="en-GB" sz="2800" b="1" u="sng" dirty="0"/>
              <a:t> </a:t>
            </a:r>
            <a:r>
              <a:rPr lang="en-GB" sz="2800" b="1" u="sng" dirty="0" err="1"/>
              <a:t>Ratan</a:t>
            </a:r>
            <a:r>
              <a:rPr lang="en-GB" sz="2800" b="1" u="sng" dirty="0"/>
              <a:t> </a:t>
            </a:r>
            <a:r>
              <a:rPr lang="en-GB" sz="2800" b="1" u="sng" dirty="0" err="1"/>
              <a:t>Samman</a:t>
            </a:r>
            <a:endParaRPr lang="en-US" sz="2800" b="1" u="sng" dirty="0"/>
          </a:p>
        </p:txBody>
      </p:sp>
    </p:spTree>
    <p:extLst>
      <p:ext uri="{BB962C8B-B14F-4D97-AF65-F5344CB8AC3E}">
        <p14:creationId xmlns:p14="http://schemas.microsoft.com/office/powerpoint/2010/main" val="39885949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401" y="-107591"/>
            <a:ext cx="3517268" cy="319439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14" y="351694"/>
            <a:ext cx="2642247" cy="529080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6268" y="639124"/>
            <a:ext cx="3132177" cy="516593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871" y="3086803"/>
            <a:ext cx="3161003" cy="255569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1669" y="232118"/>
            <a:ext cx="2866250" cy="306691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4343" y="3299035"/>
            <a:ext cx="5992165" cy="2343462"/>
          </a:xfrm>
          <a:prstGeom prst="rect">
            <a:avLst/>
          </a:prstGeom>
        </p:spPr>
      </p:pic>
    </p:spTree>
    <p:extLst>
      <p:ext uri="{BB962C8B-B14F-4D97-AF65-F5344CB8AC3E}">
        <p14:creationId xmlns:p14="http://schemas.microsoft.com/office/powerpoint/2010/main" val="2207212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1299"/>
          </a:xfrm>
        </p:spPr>
        <p:txBody>
          <a:bodyPr>
            <a:normAutofit/>
          </a:bodyPr>
          <a:lstStyle/>
          <a:p>
            <a:pPr algn="ctr"/>
            <a:r>
              <a:rPr lang="en-GB" sz="2400" b="1" u="sng" dirty="0"/>
              <a:t>STRONG COMMUNITY CONNECT</a:t>
            </a:r>
            <a:endParaRPr lang="en-IN" sz="2400" b="1" u="sng" dirty="0"/>
          </a:p>
        </p:txBody>
      </p:sp>
      <p:pic>
        <p:nvPicPr>
          <p:cNvPr id="3" name="Picture 2"/>
          <p:cNvPicPr>
            <a:picLocks noChangeAspect="1"/>
          </p:cNvPicPr>
          <p:nvPr/>
        </p:nvPicPr>
        <p:blipFill>
          <a:blip r:embed="rId2"/>
          <a:stretch>
            <a:fillRect/>
          </a:stretch>
        </p:blipFill>
        <p:spPr>
          <a:xfrm>
            <a:off x="307215" y="1106425"/>
            <a:ext cx="3669792" cy="2752344"/>
          </a:xfrm>
          <a:prstGeom prst="rect">
            <a:avLst/>
          </a:prstGeom>
        </p:spPr>
      </p:pic>
      <p:pic>
        <p:nvPicPr>
          <p:cNvPr id="4" name="Picture 3"/>
          <p:cNvPicPr>
            <a:picLocks noChangeAspect="1"/>
          </p:cNvPicPr>
          <p:nvPr/>
        </p:nvPicPr>
        <p:blipFill>
          <a:blip r:embed="rId3"/>
          <a:stretch>
            <a:fillRect/>
          </a:stretch>
        </p:blipFill>
        <p:spPr>
          <a:xfrm>
            <a:off x="4117913" y="1105282"/>
            <a:ext cx="3671316" cy="2753487"/>
          </a:xfrm>
          <a:prstGeom prst="rect">
            <a:avLst/>
          </a:prstGeom>
        </p:spPr>
      </p:pic>
      <p:pic>
        <p:nvPicPr>
          <p:cNvPr id="5" name="Picture 4"/>
          <p:cNvPicPr>
            <a:picLocks noChangeAspect="1"/>
          </p:cNvPicPr>
          <p:nvPr/>
        </p:nvPicPr>
        <p:blipFill>
          <a:blip r:embed="rId4"/>
          <a:stretch>
            <a:fillRect/>
          </a:stretch>
        </p:blipFill>
        <p:spPr>
          <a:xfrm>
            <a:off x="7930135" y="1294162"/>
            <a:ext cx="3703703" cy="2777777"/>
          </a:xfrm>
          <a:prstGeom prst="rect">
            <a:avLst/>
          </a:prstGeom>
        </p:spPr>
      </p:pic>
      <p:pic>
        <p:nvPicPr>
          <p:cNvPr id="6" name="Picture 5"/>
          <p:cNvPicPr>
            <a:picLocks noChangeAspect="1"/>
          </p:cNvPicPr>
          <p:nvPr/>
        </p:nvPicPr>
        <p:blipFill>
          <a:blip r:embed="rId5"/>
          <a:stretch>
            <a:fillRect/>
          </a:stretch>
        </p:blipFill>
        <p:spPr>
          <a:xfrm>
            <a:off x="603503" y="4047648"/>
            <a:ext cx="3593592" cy="2670906"/>
          </a:xfrm>
          <a:prstGeom prst="rect">
            <a:avLst/>
          </a:prstGeom>
        </p:spPr>
      </p:pic>
      <p:pic>
        <p:nvPicPr>
          <p:cNvPr id="11" name="Picture 10"/>
          <p:cNvPicPr>
            <a:picLocks noChangeAspect="1"/>
          </p:cNvPicPr>
          <p:nvPr/>
        </p:nvPicPr>
        <p:blipFill>
          <a:blip r:embed="rId6"/>
          <a:stretch>
            <a:fillRect/>
          </a:stretch>
        </p:blipFill>
        <p:spPr>
          <a:xfrm>
            <a:off x="7930135" y="4047648"/>
            <a:ext cx="3703703" cy="2670906"/>
          </a:xfrm>
          <a:prstGeom prst="rect">
            <a:avLst/>
          </a:prstGeom>
        </p:spPr>
      </p:pic>
      <p:pic>
        <p:nvPicPr>
          <p:cNvPr id="9" name="id-DD5C0BF3-AC57-45FB-AB35-495B5F0CA952" descr="Image.jpeg"/>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4260342" y="4177728"/>
            <a:ext cx="3606546" cy="2540826"/>
          </a:xfrm>
          <a:prstGeom prst="rect">
            <a:avLst/>
          </a:prstGeom>
          <a:noFill/>
          <a:ln>
            <a:noFill/>
          </a:ln>
        </p:spPr>
      </p:pic>
    </p:spTree>
    <p:extLst>
      <p:ext uri="{BB962C8B-B14F-4D97-AF65-F5344CB8AC3E}">
        <p14:creationId xmlns:p14="http://schemas.microsoft.com/office/powerpoint/2010/main" val="22882912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5700" y="309443"/>
            <a:ext cx="3654056" cy="274054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09" y="309443"/>
            <a:ext cx="3315689" cy="274054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8503" y="3428937"/>
            <a:ext cx="3654055" cy="274054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5434" y="3428937"/>
            <a:ext cx="3654055" cy="274054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2558" y="309444"/>
            <a:ext cx="3946931" cy="274054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44" y="3428937"/>
            <a:ext cx="3652456" cy="2740541"/>
          </a:xfrm>
          <a:prstGeom prst="rect">
            <a:avLst/>
          </a:prstGeom>
        </p:spPr>
      </p:pic>
    </p:spTree>
    <p:extLst>
      <p:ext uri="{BB962C8B-B14F-4D97-AF65-F5344CB8AC3E}">
        <p14:creationId xmlns:p14="http://schemas.microsoft.com/office/powerpoint/2010/main" val="2137800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20" y="81887"/>
            <a:ext cx="7089561" cy="784746"/>
          </a:xfrm>
        </p:spPr>
        <p:txBody>
          <a:bodyPr>
            <a:normAutofit/>
          </a:bodyPr>
          <a:lstStyle/>
          <a:p>
            <a:r>
              <a:rPr lang="en-GB" sz="2400" b="1" dirty="0" smtClean="0"/>
              <a:t>W</a:t>
            </a:r>
            <a:r>
              <a:rPr lang="en-GB" sz="2000" b="1" dirty="0" smtClean="0"/>
              <a:t>ater Project – Check Dam &amp; Ponds Construction for Water Conservation. </a:t>
            </a:r>
            <a:endParaRPr lang="en-US" sz="2000" b="1"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7852123" y="81887"/>
            <a:ext cx="4158358" cy="3265604"/>
          </a:xfrm>
        </p:spPr>
      </p:pic>
      <p:sp>
        <p:nvSpPr>
          <p:cNvPr id="4" name="Text Placeholder 3"/>
          <p:cNvSpPr>
            <a:spLocks noGrp="1"/>
          </p:cNvSpPr>
          <p:nvPr>
            <p:ph type="body" sz="half" idx="2"/>
          </p:nvPr>
        </p:nvSpPr>
        <p:spPr>
          <a:xfrm>
            <a:off x="204715" y="866633"/>
            <a:ext cx="7219666" cy="1105468"/>
          </a:xfrm>
        </p:spPr>
        <p:txBody>
          <a:bodyPr>
            <a:normAutofit/>
          </a:bodyPr>
          <a:lstStyle/>
          <a:p>
            <a:pPr algn="just"/>
            <a:r>
              <a:rPr lang="en-GB" dirty="0" smtClean="0"/>
              <a:t>Objective of Check Dam construction was to reduce the wastages of rain waters and other running water sources and to promote water conservation as well. This helps in irrigation the farming land as well. </a:t>
            </a:r>
          </a:p>
          <a:p>
            <a:pPr algn="just"/>
            <a:endParaRPr lang="en-GB" sz="1800" dirty="0" smtClean="0"/>
          </a:p>
          <a:p>
            <a:pPr algn="just"/>
            <a:endParaRPr lang="en-GB" sz="1800" dirty="0"/>
          </a:p>
          <a:p>
            <a:pPr algn="just"/>
            <a:endParaRPr lang="en-US" sz="1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122" y="3504058"/>
            <a:ext cx="4198961" cy="3149221"/>
          </a:xfrm>
          <a:prstGeom prst="rect">
            <a:avLst/>
          </a:prstGeom>
        </p:spPr>
      </p:pic>
      <p:graphicFrame>
        <p:nvGraphicFramePr>
          <p:cNvPr id="3" name="Table 2"/>
          <p:cNvGraphicFramePr>
            <a:graphicFrameLocks noGrp="1"/>
          </p:cNvGraphicFramePr>
          <p:nvPr>
            <p:extLst/>
          </p:nvPr>
        </p:nvGraphicFramePr>
        <p:xfrm>
          <a:off x="1372048" y="1972101"/>
          <a:ext cx="4018818" cy="1204793"/>
        </p:xfrm>
        <a:graphic>
          <a:graphicData uri="http://schemas.openxmlformats.org/drawingml/2006/table">
            <a:tbl>
              <a:tblPr>
                <a:tableStyleId>{5940675A-B579-460E-94D1-54222C63F5DA}</a:tableStyleId>
              </a:tblPr>
              <a:tblGrid>
                <a:gridCol w="1109194"/>
                <a:gridCol w="771613"/>
                <a:gridCol w="771613"/>
                <a:gridCol w="1366398"/>
              </a:tblGrid>
              <a:tr h="602397">
                <a:tc>
                  <a:txBody>
                    <a:bodyPr/>
                    <a:lstStyle/>
                    <a:p>
                      <a:pPr algn="ctr" fontAlgn="ctr"/>
                      <a:r>
                        <a:rPr lang="en-US" sz="1400" b="1" u="none" strike="noStrike" dirty="0">
                          <a:effectLst/>
                        </a:rPr>
                        <a:t>Construction</a:t>
                      </a:r>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400" b="1" u="none" strike="noStrike">
                          <a:effectLst/>
                        </a:rPr>
                        <a:t>New </a:t>
                      </a:r>
                      <a:endParaRPr lang="en-US" sz="1400" b="1" i="0" u="none" strike="noStrike">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400" b="1" u="none" strike="noStrike" dirty="0" smtClean="0">
                          <a:effectLst/>
                        </a:rPr>
                        <a:t>Old/De-Silting</a:t>
                      </a:r>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GB" sz="1400" b="1" u="none" strike="noStrike" dirty="0">
                          <a:effectLst/>
                        </a:rPr>
                        <a:t>Water Saved in Lakhs </a:t>
                      </a:r>
                      <a:r>
                        <a:rPr lang="en-GB" sz="1400" b="1" u="none" strike="noStrike" dirty="0" err="1">
                          <a:effectLst/>
                        </a:rPr>
                        <a:t>ltrs</a:t>
                      </a:r>
                      <a:endParaRPr lang="en-GB" sz="1400" b="1"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r>
              <a:tr h="301198">
                <a:tc>
                  <a:txBody>
                    <a:bodyPr/>
                    <a:lstStyle/>
                    <a:p>
                      <a:pPr algn="ctr" fontAlgn="ctr"/>
                      <a:r>
                        <a:rPr lang="en-US" sz="1600" u="none" strike="noStrike">
                          <a:effectLst/>
                        </a:rPr>
                        <a:t>Check Dam</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dirty="0">
                          <a:effectLst/>
                        </a:rPr>
                        <a:t>52</a:t>
                      </a:r>
                      <a:endParaRPr lang="en-US" sz="1600" b="0" i="0" u="none" strike="noStrike" dirty="0">
                        <a:solidFill>
                          <a:srgbClr val="000000"/>
                        </a:solidFill>
                        <a:effectLst/>
                        <a:latin typeface="Calibri" panose="020F0502020204030204" pitchFamily="34" charset="0"/>
                      </a:endParaRPr>
                    </a:p>
                  </a:txBody>
                  <a:tcPr marL="9525" marR="9525" marT="9525" marB="0" anchor="ctr"/>
                </a:tc>
              </a:tr>
              <a:tr h="301198">
                <a:tc>
                  <a:txBody>
                    <a:bodyPr/>
                    <a:lstStyle/>
                    <a:p>
                      <a:pPr algn="ctr" fontAlgn="ctr"/>
                      <a:r>
                        <a:rPr lang="en-US" sz="1600" u="none" strike="noStrike">
                          <a:effectLst/>
                        </a:rPr>
                        <a:t>Ponds</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dirty="0" smtClean="0">
                          <a:effectLst/>
                        </a:rPr>
                        <a:t>190</a:t>
                      </a:r>
                      <a:endParaRPr lang="en-US" sz="16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Tree>
    <p:extLst>
      <p:ext uri="{BB962C8B-B14F-4D97-AF65-F5344CB8AC3E}">
        <p14:creationId xmlns:p14="http://schemas.microsoft.com/office/powerpoint/2010/main" val="92812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4648" y="1274736"/>
            <a:ext cx="2177352" cy="341243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1277" y="1339666"/>
            <a:ext cx="2413238" cy="334751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963" y="1274737"/>
            <a:ext cx="2202356" cy="347737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6452" y="1274737"/>
            <a:ext cx="2334412" cy="344283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0997" y="1319298"/>
            <a:ext cx="2410147" cy="3388247"/>
          </a:xfrm>
          <a:prstGeom prst="rect">
            <a:avLst/>
          </a:prstGeom>
        </p:spPr>
      </p:pic>
    </p:spTree>
    <p:extLst>
      <p:ext uri="{BB962C8B-B14F-4D97-AF65-F5344CB8AC3E}">
        <p14:creationId xmlns:p14="http://schemas.microsoft.com/office/powerpoint/2010/main" val="2722028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3676" t="31964" r="913" b="2283"/>
          <a:stretch/>
        </p:blipFill>
        <p:spPr>
          <a:xfrm>
            <a:off x="5936566" y="217733"/>
            <a:ext cx="5100628" cy="28991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395" y="217733"/>
            <a:ext cx="5058427" cy="289913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2875" t="26468" r="249" b="522"/>
          <a:stretch/>
        </p:blipFill>
        <p:spPr>
          <a:xfrm>
            <a:off x="723395" y="3242944"/>
            <a:ext cx="5058427" cy="316503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6566" y="3253964"/>
            <a:ext cx="5100628" cy="3142995"/>
          </a:xfrm>
          <a:prstGeom prst="rect">
            <a:avLst/>
          </a:prstGeom>
        </p:spPr>
      </p:pic>
    </p:spTree>
    <p:extLst>
      <p:ext uri="{BB962C8B-B14F-4D97-AF65-F5344CB8AC3E}">
        <p14:creationId xmlns:p14="http://schemas.microsoft.com/office/powerpoint/2010/main" val="3298194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490" y="428095"/>
            <a:ext cx="5138076" cy="306083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6663" y="429249"/>
            <a:ext cx="4923692" cy="3059682"/>
          </a:xfrm>
          <a:prstGeom prst="rect">
            <a:avLst/>
          </a:prstGeom>
        </p:spPr>
      </p:pic>
      <p:pic>
        <p:nvPicPr>
          <p:cNvPr id="4" name="id-BA8DB1AC-FBEE-48FB-8EC1-A7E6F6AE637A" descr="Image.jpeg"/>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48681" y="3636084"/>
            <a:ext cx="3946401" cy="2786231"/>
          </a:xfrm>
          <a:prstGeom prst="rect">
            <a:avLst/>
          </a:prstGeom>
          <a:noFill/>
          <a:ln>
            <a:noFill/>
          </a:ln>
        </p:spPr>
      </p:pic>
      <p:pic>
        <p:nvPicPr>
          <p:cNvPr id="5" name="id-6C5DCDF7-531C-46FD-AB6F-9734DC2FB37F" descr="Image.jpeg"/>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4522626" y="3636083"/>
            <a:ext cx="3868339" cy="2786231"/>
          </a:xfrm>
          <a:prstGeom prst="rect">
            <a:avLst/>
          </a:prstGeom>
          <a:noFill/>
          <a:ln>
            <a:noFill/>
          </a:ln>
        </p:spPr>
      </p:pic>
      <p:pic>
        <p:nvPicPr>
          <p:cNvPr id="7" name="id-2F653E80-80DE-48A5-8CB7-87520B50A843" descr="Image.jpeg"/>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8518509" y="3636084"/>
            <a:ext cx="2862255" cy="2786231"/>
          </a:xfrm>
          <a:prstGeom prst="rect">
            <a:avLst/>
          </a:prstGeom>
          <a:noFill/>
          <a:ln>
            <a:noFill/>
          </a:ln>
        </p:spPr>
      </p:pic>
    </p:spTree>
    <p:extLst>
      <p:ext uri="{BB962C8B-B14F-4D97-AF65-F5344CB8AC3E}">
        <p14:creationId xmlns:p14="http://schemas.microsoft.com/office/powerpoint/2010/main" val="384980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656" y="73026"/>
            <a:ext cx="6584594" cy="784746"/>
          </a:xfrm>
        </p:spPr>
        <p:txBody>
          <a:bodyPr>
            <a:normAutofit/>
          </a:bodyPr>
          <a:lstStyle/>
          <a:p>
            <a:r>
              <a:rPr lang="en-GB" sz="2000" b="1" dirty="0" smtClean="0"/>
              <a:t>Clean Drinking Water – Community Water Filter &amp; Household Water Filters</a:t>
            </a:r>
            <a:endParaRPr lang="en-US" sz="2000" b="1" dirty="0"/>
          </a:p>
        </p:txBody>
      </p:sp>
      <p:sp>
        <p:nvSpPr>
          <p:cNvPr id="4" name="Text Placeholder 3"/>
          <p:cNvSpPr>
            <a:spLocks noGrp="1"/>
          </p:cNvSpPr>
          <p:nvPr>
            <p:ph type="body" sz="half" idx="2"/>
          </p:nvPr>
        </p:nvSpPr>
        <p:spPr>
          <a:xfrm>
            <a:off x="573656" y="1542016"/>
            <a:ext cx="6312053" cy="1355436"/>
          </a:xfrm>
        </p:spPr>
        <p:txBody>
          <a:bodyPr>
            <a:normAutofit/>
          </a:bodyPr>
          <a:lstStyle/>
          <a:p>
            <a:pPr algn="just"/>
            <a:r>
              <a:rPr lang="en-GB" sz="1800" dirty="0" smtClean="0"/>
              <a:t>Clean Drinking water was a big challenge for the villagers, as the drinking water sources are contaminated with different harmful elements with in the villages. The water from Hand-pumps are also not healthy to drink without filtration. So to provide clean drinking water facilities – </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7724633" y="73026"/>
            <a:ext cx="4367734" cy="3448802"/>
          </a:xfrm>
          <a:prstGeom prst="rect">
            <a:avLst/>
          </a:prstGeom>
        </p:spPr>
      </p:pic>
      <p:pic>
        <p:nvPicPr>
          <p:cNvPr id="6" name="Google Shape;215;p31"/>
          <p:cNvPicPr preferRelativeResize="0">
            <a:picLocks/>
          </p:cNvPicPr>
          <p:nvPr/>
        </p:nvPicPr>
        <p:blipFill rotWithShape="1">
          <a:blip r:embed="rId3">
            <a:alphaModFix/>
          </a:blip>
          <a:srcRect l="8229" t="8352" r="16148" b="6963"/>
          <a:stretch/>
        </p:blipFill>
        <p:spPr>
          <a:xfrm>
            <a:off x="7724633" y="3628511"/>
            <a:ext cx="4367734" cy="3004301"/>
          </a:xfrm>
          <a:prstGeom prst="rect">
            <a:avLst/>
          </a:prstGeom>
          <a:noFill/>
          <a:ln>
            <a:noFill/>
          </a:ln>
        </p:spPr>
      </p:pic>
      <p:graphicFrame>
        <p:nvGraphicFramePr>
          <p:cNvPr id="3" name="Table 2"/>
          <p:cNvGraphicFramePr>
            <a:graphicFrameLocks noGrp="1"/>
          </p:cNvGraphicFramePr>
          <p:nvPr>
            <p:extLst/>
          </p:nvPr>
        </p:nvGraphicFramePr>
        <p:xfrm>
          <a:off x="751697" y="3676508"/>
          <a:ext cx="6100099" cy="1454558"/>
        </p:xfrm>
        <a:graphic>
          <a:graphicData uri="http://schemas.openxmlformats.org/drawingml/2006/table">
            <a:tbl>
              <a:tblPr>
                <a:tableStyleId>{5940675A-B579-460E-94D1-54222C63F5DA}</a:tableStyleId>
              </a:tblPr>
              <a:tblGrid>
                <a:gridCol w="2186189"/>
                <a:gridCol w="1837274"/>
                <a:gridCol w="1039126"/>
                <a:gridCol w="1037510"/>
              </a:tblGrid>
              <a:tr h="460148">
                <a:tc>
                  <a:txBody>
                    <a:bodyPr/>
                    <a:lstStyle/>
                    <a:p>
                      <a:pPr algn="ctr" fontAlgn="ctr"/>
                      <a:r>
                        <a:rPr lang="en-US" sz="1600" b="1" u="none" strike="noStrike" dirty="0">
                          <a:effectLst/>
                        </a:rPr>
                        <a:t>Filter Type</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b="1" u="none" strike="noStrike">
                          <a:effectLst/>
                        </a:rPr>
                        <a:t>Unit Installed/Distributed</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b="1" u="none" strike="noStrike" dirty="0" smtClean="0">
                          <a:effectLst/>
                        </a:rPr>
                        <a:t>Beneficiary</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b="1" u="none" strike="noStrike" dirty="0">
                          <a:effectLst/>
                        </a:rPr>
                        <a:t>Capacity</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r>
              <a:tr h="460148">
                <a:tc>
                  <a:txBody>
                    <a:bodyPr/>
                    <a:lstStyle/>
                    <a:p>
                      <a:pPr algn="ctr" fontAlgn="ctr"/>
                      <a:r>
                        <a:rPr lang="en-US" sz="1600" u="none" strike="noStrike">
                          <a:effectLst/>
                        </a:rPr>
                        <a:t>House Hold Water Filter</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700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600" b="0" i="0" u="none" strike="noStrike" dirty="0" smtClean="0">
                          <a:solidFill>
                            <a:schemeClr val="tx1"/>
                          </a:solidFill>
                          <a:effectLst/>
                          <a:latin typeface="+mn-lt"/>
                        </a:rPr>
                        <a:t>3500</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15 Ltrs</a:t>
                      </a:r>
                      <a:endParaRPr lang="en-US" sz="1600" b="0" i="0" u="none" strike="noStrike">
                        <a:solidFill>
                          <a:srgbClr val="000000"/>
                        </a:solidFill>
                        <a:effectLst/>
                        <a:latin typeface="Calibri" panose="020F0502020204030204" pitchFamily="34" charset="0"/>
                      </a:endParaRPr>
                    </a:p>
                  </a:txBody>
                  <a:tcPr marL="9525" marR="9525" marT="9525" marB="0" anchor="ctr"/>
                </a:tc>
              </a:tr>
              <a:tr h="400329">
                <a:tc>
                  <a:txBody>
                    <a:bodyPr/>
                    <a:lstStyle/>
                    <a:p>
                      <a:pPr algn="ctr" fontAlgn="ctr"/>
                      <a:r>
                        <a:rPr lang="en-US" sz="1600" u="none" strike="noStrike">
                          <a:effectLst/>
                        </a:rPr>
                        <a:t>Community RO Water Filters</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14</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600" b="0" i="0" u="none" strike="noStrike" dirty="0" smtClean="0">
                          <a:solidFill>
                            <a:schemeClr val="tx1"/>
                          </a:solidFill>
                          <a:effectLst/>
                          <a:latin typeface="+mn-lt"/>
                        </a:rPr>
                        <a:t>6600</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dirty="0">
                          <a:effectLst/>
                        </a:rPr>
                        <a:t>1000  </a:t>
                      </a:r>
                      <a:r>
                        <a:rPr lang="en-US" sz="1600" u="none" strike="noStrike" dirty="0" err="1">
                          <a:effectLst/>
                        </a:rPr>
                        <a:t>ltrs</a:t>
                      </a:r>
                      <a:endParaRPr lang="en-US" sz="16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Tree>
    <p:extLst>
      <p:ext uri="{BB962C8B-B14F-4D97-AF65-F5344CB8AC3E}">
        <p14:creationId xmlns:p14="http://schemas.microsoft.com/office/powerpoint/2010/main" val="2875360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725" y="131184"/>
            <a:ext cx="5101504" cy="474259"/>
          </a:xfrm>
        </p:spPr>
        <p:txBody>
          <a:bodyPr>
            <a:noAutofit/>
          </a:bodyPr>
          <a:lstStyle/>
          <a:p>
            <a:r>
              <a:rPr lang="en-GB" sz="2000" b="1" dirty="0" smtClean="0"/>
              <a:t>Water Project – Water Wheels </a:t>
            </a:r>
            <a:endParaRPr lang="en-US" sz="2000" b="1" dirty="0"/>
          </a:p>
        </p:txBody>
      </p:sp>
      <p:sp>
        <p:nvSpPr>
          <p:cNvPr id="4" name="Text Placeholder 3"/>
          <p:cNvSpPr>
            <a:spLocks noGrp="1"/>
          </p:cNvSpPr>
          <p:nvPr>
            <p:ph type="body" sz="half" idx="2"/>
          </p:nvPr>
        </p:nvSpPr>
        <p:spPr>
          <a:xfrm>
            <a:off x="703310" y="807661"/>
            <a:ext cx="5765729" cy="2692987"/>
          </a:xfrm>
        </p:spPr>
        <p:txBody>
          <a:bodyPr>
            <a:normAutofit/>
          </a:bodyPr>
          <a:lstStyle/>
          <a:p>
            <a:pPr algn="just"/>
            <a:r>
              <a:rPr lang="en-GB" sz="1800" dirty="0" smtClean="0"/>
              <a:t>Being a very dry area, the villagers of </a:t>
            </a:r>
            <a:r>
              <a:rPr lang="en-GB" sz="1800" dirty="0" err="1" smtClean="0"/>
              <a:t>Chattarpur</a:t>
            </a:r>
            <a:r>
              <a:rPr lang="en-GB" sz="1800" dirty="0" smtClean="0"/>
              <a:t> project location face a great difficulties in carrying water to their homes from the distant water sources during heavy summer. Carrying water on heads or other hands caused great difficulties for the families. </a:t>
            </a:r>
          </a:p>
          <a:p>
            <a:pPr algn="just"/>
            <a:r>
              <a:rPr lang="en-GB" sz="1800" dirty="0" smtClean="0"/>
              <a:t>As a solution to this, in 2022-23 we had distributed Water Wheels, which were very easy to use and comfortable for any members of the families to carry water from distances. </a:t>
            </a:r>
          </a:p>
          <a:p>
            <a:pPr algn="just"/>
            <a:r>
              <a:rPr lang="en-GB" sz="1800" dirty="0" smtClean="0"/>
              <a:t>Beneficiaries: 200</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9749" y="3500648"/>
            <a:ext cx="4398463" cy="315945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9749" y="121863"/>
            <a:ext cx="4362734" cy="3272051"/>
          </a:xfrm>
          <a:prstGeom prst="rect">
            <a:avLst/>
          </a:prstGeom>
        </p:spPr>
      </p:pic>
    </p:spTree>
    <p:extLst>
      <p:ext uri="{BB962C8B-B14F-4D97-AF65-F5344CB8AC3E}">
        <p14:creationId xmlns:p14="http://schemas.microsoft.com/office/powerpoint/2010/main" val="1548473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85" t="12295" r="-314" b="-710"/>
          <a:stretch/>
        </p:blipFill>
        <p:spPr>
          <a:xfrm>
            <a:off x="594307" y="3188950"/>
            <a:ext cx="5202011" cy="346213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445" y="3188950"/>
            <a:ext cx="5055867" cy="346213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262" y="145453"/>
            <a:ext cx="3800829" cy="276367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1668" y="114394"/>
            <a:ext cx="3839387" cy="279473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5632" y="164778"/>
            <a:ext cx="3591951" cy="2693963"/>
          </a:xfrm>
          <a:prstGeom prst="rect">
            <a:avLst/>
          </a:prstGeom>
        </p:spPr>
      </p:pic>
    </p:spTree>
    <p:extLst>
      <p:ext uri="{BB962C8B-B14F-4D97-AF65-F5344CB8AC3E}">
        <p14:creationId xmlns:p14="http://schemas.microsoft.com/office/powerpoint/2010/main" val="4148678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933" y="996284"/>
            <a:ext cx="2588566" cy="597090"/>
          </a:xfrm>
        </p:spPr>
        <p:txBody>
          <a:bodyPr>
            <a:normAutofit/>
          </a:bodyPr>
          <a:lstStyle/>
          <a:p>
            <a:r>
              <a:rPr lang="en-GB" sz="2400" b="1" dirty="0"/>
              <a:t>Livelihood </a:t>
            </a:r>
            <a:r>
              <a:rPr lang="en-GB" sz="2400" b="1" dirty="0" smtClean="0"/>
              <a:t>Support</a:t>
            </a:r>
            <a:endParaRPr lang="en-US" sz="2400" dirty="0"/>
          </a:p>
        </p:txBody>
      </p:sp>
      <p:sp>
        <p:nvSpPr>
          <p:cNvPr id="4" name="Text Placeholder 3"/>
          <p:cNvSpPr>
            <a:spLocks noGrp="1"/>
          </p:cNvSpPr>
          <p:nvPr>
            <p:ph type="body" sz="half" idx="2"/>
          </p:nvPr>
        </p:nvSpPr>
        <p:spPr>
          <a:xfrm>
            <a:off x="595145" y="2084362"/>
            <a:ext cx="5168345" cy="2972547"/>
          </a:xfrm>
        </p:spPr>
        <p:txBody>
          <a:bodyPr>
            <a:normAutofit/>
          </a:bodyPr>
          <a:lstStyle/>
          <a:p>
            <a:pPr marL="342900" indent="-342900" algn="just">
              <a:buFont typeface="Wingdings" panose="05000000000000000000" pitchFamily="2" charset="2"/>
              <a:buChar char="ü"/>
            </a:pPr>
            <a:r>
              <a:rPr lang="en-GB" sz="2000" dirty="0" smtClean="0"/>
              <a:t>To support the villagers in their livelihood different trainings were provided.</a:t>
            </a:r>
          </a:p>
          <a:p>
            <a:pPr marL="342900" indent="-342900" algn="just">
              <a:buFont typeface="Wingdings" panose="05000000000000000000" pitchFamily="2" charset="2"/>
              <a:buChar char="ü"/>
            </a:pPr>
            <a:r>
              <a:rPr lang="en-GB" sz="2000" dirty="0" smtClean="0"/>
              <a:t>Training Provided to Over 100 beneficiaries on various income generation activities</a:t>
            </a:r>
            <a:r>
              <a:rPr lang="en-GB" sz="2000" dirty="0"/>
              <a:t> </a:t>
            </a:r>
            <a:endParaRPr lang="en-GB" sz="2000" dirty="0" smtClean="0"/>
          </a:p>
          <a:p>
            <a:pPr marL="342900" indent="-342900" algn="just">
              <a:buFont typeface="Wingdings" panose="05000000000000000000" pitchFamily="2" charset="2"/>
              <a:buChar char="ü"/>
            </a:pPr>
            <a:r>
              <a:rPr lang="en-GB" sz="2000" dirty="0" smtClean="0"/>
              <a:t>Out of which 8 beneficiaries  opened their income generation units supported by LT Foundation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8747" r="984"/>
          <a:stretch/>
        </p:blipFill>
        <p:spPr>
          <a:xfrm>
            <a:off x="8830102" y="71162"/>
            <a:ext cx="2911522" cy="32739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8045" y="3429014"/>
            <a:ext cx="2613566" cy="32733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0102" y="3482291"/>
            <a:ext cx="2884756" cy="316679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8989" y="87084"/>
            <a:ext cx="2631261" cy="3230709"/>
          </a:xfrm>
          <a:prstGeom prst="rect">
            <a:avLst/>
          </a:prstGeom>
        </p:spPr>
      </p:pic>
    </p:spTree>
    <p:extLst>
      <p:ext uri="{BB962C8B-B14F-4D97-AF65-F5344CB8AC3E}">
        <p14:creationId xmlns:p14="http://schemas.microsoft.com/office/powerpoint/2010/main" val="1946283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1940</TotalTime>
  <Words>680</Words>
  <Application>Microsoft Office PowerPoint</Application>
  <PresentationFormat>Widescreen</PresentationFormat>
  <Paragraphs>143</Paragraphs>
  <Slides>30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Wingdings</vt:lpstr>
      <vt:lpstr>1_Office Theme</vt:lpstr>
      <vt:lpstr>Health : Community Health Centre ( CHC)  </vt:lpstr>
      <vt:lpstr>PowerPoint Presentation</vt:lpstr>
      <vt:lpstr>Water Project – Check Dam &amp; Ponds Construction for Water Conservation. </vt:lpstr>
      <vt:lpstr>PowerPoint Presentation</vt:lpstr>
      <vt:lpstr>PowerPoint Presentation</vt:lpstr>
      <vt:lpstr>Clean Drinking Water – Community Water Filter &amp; Household Water Filters</vt:lpstr>
      <vt:lpstr>Water Project – Water Wheels </vt:lpstr>
      <vt:lpstr>PowerPoint Presentation</vt:lpstr>
      <vt:lpstr>Livelihood Support</vt:lpstr>
      <vt:lpstr>PowerPoint Presentation</vt:lpstr>
      <vt:lpstr>   LIVELIHOOD Support – Goat Rearing Project </vt:lpstr>
      <vt:lpstr>PowerPoint Presentation</vt:lpstr>
      <vt:lpstr>Solar Trap </vt:lpstr>
      <vt:lpstr>Agri Support – Usages of Agri-Implements ( Machineries)</vt:lpstr>
      <vt:lpstr>PowerPoint Presentation</vt:lpstr>
      <vt:lpstr>MOU WITH KVK TO SUPPORT THE PROJECT ON BEST AGRICULTURAL PRACTICES</vt:lpstr>
      <vt:lpstr>PowerPoint Presentation</vt:lpstr>
      <vt:lpstr>Education Project – School Adoption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STRONG COMMUNITY CONNECT</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Amit Singh</dc:creator>
  <cp:lastModifiedBy>Hindol Dutta</cp:lastModifiedBy>
  <cp:revision>37</cp:revision>
  <dcterms:created xsi:type="dcterms:W3CDTF">2023-01-08T15:33:03Z</dcterms:created>
  <dcterms:modified xsi:type="dcterms:W3CDTF">2023-07-21T12:30:43Z</dcterms:modified>
</cp:coreProperties>
</file>